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73" r:id="rId16"/>
    <p:sldId id="278" r:id="rId17"/>
    <p:sldId id="280" r:id="rId18"/>
    <p:sldId id="281" r:id="rId19"/>
    <p:sldId id="282" r:id="rId20"/>
    <p:sldId id="283" r:id="rId21"/>
    <p:sldId id="284" r:id="rId22"/>
    <p:sldId id="292" r:id="rId23"/>
    <p:sldId id="285" r:id="rId24"/>
    <p:sldId id="286" r:id="rId25"/>
    <p:sldId id="297" r:id="rId26"/>
    <p:sldId id="298" r:id="rId27"/>
    <p:sldId id="289" r:id="rId28"/>
    <p:sldId id="293" r:id="rId29"/>
    <p:sldId id="294" r:id="rId30"/>
    <p:sldId id="295" r:id="rId31"/>
    <p:sldId id="300" r:id="rId32"/>
    <p:sldId id="301" r:id="rId33"/>
    <p:sldId id="302" r:id="rId34"/>
    <p:sldId id="303" r:id="rId35"/>
    <p:sldId id="299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Montserrat" panose="020005050000000200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8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83faa45e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83faa45e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83faa45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83faa45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3faa45e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83faa45e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fb2687f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6fb2687f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e966ee4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e966ee4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6fb2687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6fb2687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fb2687f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6fb2687f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6fb2687f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6fb2687f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0a131169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0a1311698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a1311698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a1311698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83faa45e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83faa45e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83faa45e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83faa45e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83faa45e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83faa45e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327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83faa45e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83faa45e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374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828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Eric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25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62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83faa45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83faa45e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757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92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634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529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25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83faa45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83faa45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af8323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af8323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3faa45e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3faa45e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2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3faa45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3faa45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q5dQCALajM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cn3d.com/bcn3d-filaments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r9NTB5b82c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://www.bcn3d.com/wp-content/uploads/2019/09/Support-material-combinations-BCN3D-Filament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bcn3d.com/wp-content/uploads/2019/09/BCN3D-Filaments-Compatibility-Table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support.bcn3d.com/knowledg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ZTTe5SxWpQ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tKa1yNrHBg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9_Ukb30D4o?feature=oembed" TargetMode="External"/><Relationship Id="rId6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bcn3d.com/es/knowledge/change-hotend-bcn3d-sigma-serie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upport.bcn3d.com/es/knowledge/flat-cable-connections-bcn3d-sigma-seri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bcn3d.com/es/knowledge/hotend-calibration-bcn3d-sigma-series" TargetMode="External"/><Relationship Id="rId5" Type="http://schemas.openxmlformats.org/officeDocument/2006/relationships/hyperlink" Target="https://support.bcn3d.com/es/knowledge/clean-hotend-bcn3d-sigma-series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bcn3d.com/es/knowledge/check-bondtech-extruder-bcn3d-sigma-series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bcn3d.com/es/knowledge/printing-surface-calibration-bcn3d-sigma-series" TargetMode="Externa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.ultimaker@sicnova3d.com" TargetMode="External"/><Relationship Id="rId2" Type="http://schemas.openxmlformats.org/officeDocument/2006/relationships/hyperlink" Target="mailto:jrubio@gruposicnov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owTAMvI70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EGh8po05P4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UKt7otyfyQ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TR_BqWONZQ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SCK-lyFXAI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CN3D Sigma D25 | Dynamism">
            <a:extLst>
              <a:ext uri="{FF2B5EF4-FFF2-40B4-BE49-F238E27FC236}">
                <a16:creationId xmlns:a16="http://schemas.microsoft.com/office/drawing/2014/main" id="{78A04B95-36A2-4CA2-9A0F-6F1FE4D0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68" y="954448"/>
            <a:ext cx="5464152" cy="40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CA1659-DD47-48BB-8863-359940C31F01}"/>
              </a:ext>
            </a:extLst>
          </p:cNvPr>
          <p:cNvSpPr txBox="1"/>
          <p:nvPr/>
        </p:nvSpPr>
        <p:spPr>
          <a:xfrm>
            <a:off x="3716001" y="308117"/>
            <a:ext cx="171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SIGMA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INSTALLING SHIMS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Installing Shim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E319F0D5-8006-4F0D-B93E-55F81BA6D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82463" y="1140965"/>
            <a:ext cx="6779074" cy="38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CLOUD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0FDF48-C519-49CE-BBCA-AA1FA091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5" y="1144888"/>
            <a:ext cx="7695249" cy="3623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CLOUD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63" y="969113"/>
            <a:ext cx="7598877" cy="386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SD CARD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1979400" y="1004250"/>
            <a:ext cx="51852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 Card printing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USB Printing not available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RATING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1979400" y="1004250"/>
            <a:ext cx="51852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038" y="1168975"/>
            <a:ext cx="4675924" cy="28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2212650" y="2143475"/>
            <a:ext cx="4718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420 x 300 x 200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2212650" y="2697025"/>
            <a:ext cx="4718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Width   Depth   Height </a:t>
            </a: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128370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Maintenance notifications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Warnings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134215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2212650" y="493625"/>
            <a:ext cx="4718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450" y="1708856"/>
            <a:ext cx="2880000" cy="172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134215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2212650" y="493625"/>
            <a:ext cx="4718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450" y="1708133"/>
            <a:ext cx="2880000" cy="172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9"/>
          <p:cNvSpPr txBox="1"/>
          <p:nvPr/>
        </p:nvSpPr>
        <p:spPr>
          <a:xfrm>
            <a:off x="2052436" y="1205281"/>
            <a:ext cx="2417400" cy="291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2162386" y="16928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PLA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162386" y="22851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PVA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2162386" y="28774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PET-G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4773886" y="1205281"/>
            <a:ext cx="2417400" cy="291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ADVANCED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4909658" y="2325856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TOUGH PLA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4893448" y="16928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TPU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4">
            <a:alphaModFix/>
          </a:blip>
          <a:srcRect t="12236" b="8917"/>
          <a:stretch/>
        </p:blipFill>
        <p:spPr>
          <a:xfrm>
            <a:off x="3482862" y="4376902"/>
            <a:ext cx="1114960" cy="4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5">
            <a:alphaModFix/>
          </a:blip>
          <a:srcRect l="12595" t="37772" r="7128"/>
          <a:stretch/>
        </p:blipFill>
        <p:spPr>
          <a:xfrm>
            <a:off x="4735513" y="4376900"/>
            <a:ext cx="925634" cy="4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s-ES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6087350" y="4364175"/>
            <a:ext cx="2417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Learn more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286;p39">
            <a:extLst>
              <a:ext uri="{FF2B5EF4-FFF2-40B4-BE49-F238E27FC236}">
                <a16:creationId xmlns:a16="http://schemas.microsoft.com/office/drawing/2014/main" id="{F90273A8-EB8E-4F96-BF6C-F74B1682B34D}"/>
              </a:ext>
            </a:extLst>
          </p:cNvPr>
          <p:cNvSpPr txBox="1"/>
          <p:nvPr/>
        </p:nvSpPr>
        <p:spPr>
          <a:xfrm>
            <a:off x="2162386" y="3496350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BVOH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UNBOXING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Unboxing - BCN3D Sigma Series">
            <a:hlinkClick r:id="" action="ppaction://media"/>
            <a:extLst>
              <a:ext uri="{FF2B5EF4-FFF2-40B4-BE49-F238E27FC236}">
                <a16:creationId xmlns:a16="http://schemas.microsoft.com/office/drawing/2014/main" id="{47B32004-2124-49B3-8897-3F32B1F6EB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5400" y="1063172"/>
            <a:ext cx="6553200" cy="370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COMPATIBILITY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687" y="1430187"/>
            <a:ext cx="5344625" cy="314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COMPATIBILITY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099" y="1171300"/>
            <a:ext cx="7265800" cy="3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STORAGE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2D8AA9-2B00-410D-AAA4-98EFF76F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86" y="1679946"/>
            <a:ext cx="3936827" cy="22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 txBox="1"/>
          <p:nvPr/>
        </p:nvSpPr>
        <p:spPr>
          <a:xfrm>
            <a:off x="1283700" y="1235700"/>
            <a:ext cx="65766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Regular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 Nylon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PP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PPGF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ADHESIVES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/>
        </p:nvSpPr>
        <p:spPr>
          <a:xfrm>
            <a:off x="1283700" y="1291650"/>
            <a:ext cx="65766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metal hotend (0.4 - 0.8)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HOTENDS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BCN3D CURA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86FA2-BD6B-42F0-83B0-3AA35511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13" y="1155552"/>
            <a:ext cx="7365373" cy="36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BCN3D CURA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1D3A42-BBAC-463C-92AF-DBFB157A7B86}"/>
              </a:ext>
            </a:extLst>
          </p:cNvPr>
          <p:cNvSpPr/>
          <p:nvPr/>
        </p:nvSpPr>
        <p:spPr>
          <a:xfrm>
            <a:off x="2883767" y="1148316"/>
            <a:ext cx="3376465" cy="3695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44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KNOWLEDGE BASE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8900" y="1332537"/>
            <a:ext cx="3386201" cy="35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Elementos multimedia en línea 2" title="Cleaning the Hotend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5BE3FDC0-EAB4-4EF2-B732-D710C1060B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1352" y="1149748"/>
            <a:ext cx="6576600" cy="37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Elementos multimedia en línea 1" title="Changing the Hotend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E040156C-5C6F-43B0-A7B7-081C836D5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27765" y="1136065"/>
            <a:ext cx="6688469" cy="37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354350" y="1218150"/>
            <a:ext cx="64353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Retain packaging for warranty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Packing and straps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UNBOXING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6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s multimedia en línea 2" title="Cleaning the Extruder - BCN3D Sigma Series">
            <a:hlinkClick r:id="" action="ppaction://media"/>
            <a:extLst>
              <a:ext uri="{FF2B5EF4-FFF2-40B4-BE49-F238E27FC236}">
                <a16:creationId xmlns:a16="http://schemas.microsoft.com/office/drawing/2014/main" id="{B1667790-0907-4353-93B2-555F0DF22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42413" y="1152617"/>
            <a:ext cx="6659173" cy="37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6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AB034B-9429-4B04-B78B-431F14867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23130"/>
              </p:ext>
            </p:extLst>
          </p:nvPr>
        </p:nvGraphicFramePr>
        <p:xfrm>
          <a:off x="663315" y="1542386"/>
          <a:ext cx="7817370" cy="3249354"/>
        </p:xfrm>
        <a:graphic>
          <a:graphicData uri="http://schemas.openxmlformats.org/drawingml/2006/table">
            <a:tbl>
              <a:tblPr/>
              <a:tblGrid>
                <a:gridCol w="2605790">
                  <a:extLst>
                    <a:ext uri="{9D8B030D-6E8A-4147-A177-3AD203B41FA5}">
                      <a16:colId xmlns:a16="http://schemas.microsoft.com/office/drawing/2014/main" val="1311777147"/>
                    </a:ext>
                  </a:extLst>
                </a:gridCol>
                <a:gridCol w="2605790">
                  <a:extLst>
                    <a:ext uri="{9D8B030D-6E8A-4147-A177-3AD203B41FA5}">
                      <a16:colId xmlns:a16="http://schemas.microsoft.com/office/drawing/2014/main" val="2912579968"/>
                    </a:ext>
                  </a:extLst>
                </a:gridCol>
                <a:gridCol w="2605790">
                  <a:extLst>
                    <a:ext uri="{9D8B030D-6E8A-4147-A177-3AD203B41FA5}">
                      <a16:colId xmlns:a16="http://schemas.microsoft.com/office/drawing/2014/main" val="3500374332"/>
                    </a:ext>
                  </a:extLst>
                </a:gridCol>
              </a:tblGrid>
              <a:tr h="267842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2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2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2"/>
                          </a:solidFill>
                          <a:effectLst/>
                        </a:rPr>
                        <a:t>Herramientas</a:t>
                      </a:r>
                      <a:endParaRPr lang="es-ES" sz="13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51791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Limpiar la impresora.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Trapo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02272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Quitar restos de filamento esparcidos por la impresora.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Aspirador</a:t>
                      </a:r>
                    </a:p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914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Quitar el filamento que queda dentro de los contenedores.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85913"/>
                  </a:ext>
                </a:extLst>
              </a:tr>
              <a:tr h="63495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Limpiar el polvo de los ventiladores del </a:t>
                      </a:r>
                      <a:r>
                        <a:rPr lang="es-ES" sz="1100" dirty="0" err="1">
                          <a:solidFill>
                            <a:schemeClr val="bg2"/>
                          </a:solidFill>
                          <a:effectLst/>
                        </a:rPr>
                        <a:t>hotend</a:t>
                      </a:r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, los ventiladores de refrigeración y el del filtro.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Mensualmente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50315"/>
                  </a:ext>
                </a:extLst>
              </a:tr>
              <a:tr h="1214691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Actualizar el SO de la impresora y el firmware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Si la impresora esta conectada a la red, actualízala cuando aparezca la notificación</a:t>
                      </a:r>
                    </a:p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Si no esta conectada, consulta mensualmente la pagina web de BCN3D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559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2509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general</a:t>
            </a:r>
          </a:p>
        </p:txBody>
      </p:sp>
    </p:spTree>
    <p:extLst>
      <p:ext uri="{BB962C8B-B14F-4D97-AF65-F5344CB8AC3E}">
        <p14:creationId xmlns:p14="http://schemas.microsoft.com/office/powerpoint/2010/main" val="2326756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29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del </a:t>
            </a:r>
            <a:r>
              <a:rPr lang="es-ES" sz="1600" dirty="0" err="1">
                <a:solidFill>
                  <a:schemeClr val="tx1"/>
                </a:solidFill>
              </a:rPr>
              <a:t>hotend</a:t>
            </a:r>
            <a:endParaRPr lang="es-E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F87B6D-F945-4FC1-A703-372534EE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6461"/>
              </p:ext>
            </p:extLst>
          </p:nvPr>
        </p:nvGraphicFramePr>
        <p:xfrm>
          <a:off x="407581" y="1578361"/>
          <a:ext cx="8328838" cy="3332326"/>
        </p:xfrm>
        <a:graphic>
          <a:graphicData uri="http://schemas.openxmlformats.org/drawingml/2006/table">
            <a:tbl>
              <a:tblPr/>
              <a:tblGrid>
                <a:gridCol w="4275924">
                  <a:extLst>
                    <a:ext uri="{9D8B030D-6E8A-4147-A177-3AD203B41FA5}">
                      <a16:colId xmlns:a16="http://schemas.microsoft.com/office/drawing/2014/main" val="3472824329"/>
                    </a:ext>
                  </a:extLst>
                </a:gridCol>
                <a:gridCol w="2608215">
                  <a:extLst>
                    <a:ext uri="{9D8B030D-6E8A-4147-A177-3AD203B41FA5}">
                      <a16:colId xmlns:a16="http://schemas.microsoft.com/office/drawing/2014/main" val="2246953829"/>
                    </a:ext>
                  </a:extLst>
                </a:gridCol>
                <a:gridCol w="1444699">
                  <a:extLst>
                    <a:ext uri="{9D8B030D-6E8A-4147-A177-3AD203B41FA5}">
                      <a16:colId xmlns:a16="http://schemas.microsoft.com/office/drawing/2014/main" val="2889946720"/>
                    </a:ext>
                  </a:extLst>
                </a:gridCol>
              </a:tblGrid>
              <a:tr h="157177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73815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Comprobar que el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noozle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no este atascado haciendo una purga o comprobando si se ha ocasionado "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under-extrusion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" en impresiones anteriores.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Cada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47248"/>
                  </a:ext>
                </a:extLst>
              </a:tr>
              <a:tr h="254731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Comprobar si los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hotends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y los ventiladores de refrigeración trabajan correctamente.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68857"/>
                  </a:ext>
                </a:extLst>
              </a:tr>
              <a:tr h="254731">
                <a:tc>
                  <a:txBody>
                    <a:bodyPr/>
                    <a:lstStyle/>
                    <a:p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Limpiar el hotend</a:t>
                      </a:r>
                      <a:endParaRPr lang="es-ES" sz="1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Semanalmente o cuando se cambie de material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Filamento de nylon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24826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u="sng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Realizar una calibración de XYZ</a:t>
                      </a:r>
                      <a:endParaRPr lang="es-ES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53831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Comprobar que los </a:t>
                      </a:r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cables planos del hotend están correctamente conectados</a:t>
                      </a: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 a la placa electrónica del hotend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90396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Comprobar que los tornillos que sujetan el hotend al cabezal no estén aflojados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Llave allen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09791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Cambiar el hotend</a:t>
                      </a:r>
                      <a:endParaRPr lang="es-ES" sz="1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Más de 1000 horas de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Llave allen, tijeras o alicates de corte, hotend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4754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Limpiar los ventiladores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 o cuando los ventiladores tengan polvo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Aspirador, aire comprimido o un cepillo, pinzas 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7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18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371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del motor de extrusión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47E7C2-E0EE-4B13-AFD8-EBF9A20E5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30665"/>
              </p:ext>
            </p:extLst>
          </p:nvPr>
        </p:nvGraphicFramePr>
        <p:xfrm>
          <a:off x="554140" y="1498752"/>
          <a:ext cx="8163594" cy="3416298"/>
        </p:xfrm>
        <a:graphic>
          <a:graphicData uri="http://schemas.openxmlformats.org/drawingml/2006/table">
            <a:tbl>
              <a:tblPr/>
              <a:tblGrid>
                <a:gridCol w="2721198">
                  <a:extLst>
                    <a:ext uri="{9D8B030D-6E8A-4147-A177-3AD203B41FA5}">
                      <a16:colId xmlns:a16="http://schemas.microsoft.com/office/drawing/2014/main" val="1175536163"/>
                    </a:ext>
                  </a:extLst>
                </a:gridCol>
                <a:gridCol w="2721198">
                  <a:extLst>
                    <a:ext uri="{9D8B030D-6E8A-4147-A177-3AD203B41FA5}">
                      <a16:colId xmlns:a16="http://schemas.microsoft.com/office/drawing/2014/main" val="832742456"/>
                    </a:ext>
                  </a:extLst>
                </a:gridCol>
                <a:gridCol w="2721198">
                  <a:extLst>
                    <a:ext uri="{9D8B030D-6E8A-4147-A177-3AD203B41FA5}">
                      <a16:colId xmlns:a16="http://schemas.microsoft.com/office/drawing/2014/main" val="4188539898"/>
                    </a:ext>
                  </a:extLst>
                </a:gridCol>
              </a:tblGrid>
              <a:tr h="262792"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8106"/>
                  </a:ext>
                </a:extLst>
              </a:tr>
              <a:tr h="67158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Quitar las virutas de material depositadas en los engranajes de los extrusores.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Semanalmente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8589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Comprobar tubos </a:t>
                      </a:r>
                      <a:r>
                        <a:rPr lang="es-ES" sz="1100" dirty="0" err="1">
                          <a:solidFill>
                            <a:schemeClr val="bg1"/>
                          </a:solidFill>
                          <a:effectLst/>
                        </a:rPr>
                        <a:t>bowden</a:t>
                      </a: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 y sus conexiones al extrusor.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73095"/>
                  </a:ext>
                </a:extLst>
              </a:tr>
              <a:tr h="67158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los cables están correctamente conectados al driver del motor y al motor de extrusión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31845"/>
                  </a:ext>
                </a:extLst>
              </a:tr>
              <a:tr h="875974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Ajusta  el tornillo tensor para que la presión ejercida por los engranajes de extrusión sobre el filamento sea la correcta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1000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52885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r>
                        <a:rPr lang="es-ES" sz="11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Comprobar los engranajes del extrusor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1000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56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3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699" y="128948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5" y="1104460"/>
            <a:ext cx="3913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 la placa de impresión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E73C11-0F61-4D52-9DEE-D7ED131F3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26836"/>
              </p:ext>
            </p:extLst>
          </p:nvPr>
        </p:nvGraphicFramePr>
        <p:xfrm>
          <a:off x="865765" y="1561675"/>
          <a:ext cx="7412469" cy="3307831"/>
        </p:xfrm>
        <a:graphic>
          <a:graphicData uri="http://schemas.openxmlformats.org/drawingml/2006/table">
            <a:tbl>
              <a:tblPr/>
              <a:tblGrid>
                <a:gridCol w="3614522">
                  <a:extLst>
                    <a:ext uri="{9D8B030D-6E8A-4147-A177-3AD203B41FA5}">
                      <a16:colId xmlns:a16="http://schemas.microsoft.com/office/drawing/2014/main" val="3222412540"/>
                    </a:ext>
                  </a:extLst>
                </a:gridCol>
                <a:gridCol w="2503192">
                  <a:extLst>
                    <a:ext uri="{9D8B030D-6E8A-4147-A177-3AD203B41FA5}">
                      <a16:colId xmlns:a16="http://schemas.microsoft.com/office/drawing/2014/main" val="3787318275"/>
                    </a:ext>
                  </a:extLst>
                </a:gridCol>
                <a:gridCol w="1294755">
                  <a:extLst>
                    <a:ext uri="{9D8B030D-6E8A-4147-A177-3AD203B41FA5}">
                      <a16:colId xmlns:a16="http://schemas.microsoft.com/office/drawing/2014/main" val="3704638376"/>
                    </a:ext>
                  </a:extLst>
                </a:gridCol>
              </a:tblGrid>
              <a:tr h="560649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03195"/>
                  </a:ext>
                </a:extLst>
              </a:tr>
              <a:tr h="756877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Limpiar la superficie de impresión con agua caliente y jabón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Antes de cada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Espátula</a:t>
                      </a:r>
                    </a:p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Trapo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14788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el ajuste de las pinzas sea el correcto.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Antes de cada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50125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Realizar una calibración de la superficie de impresión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Semanalmente o después del transporte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68947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la superficie de impresión no tenga arañazos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94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BB96BCD5-0BDF-4B0B-91DA-4F9F4AA68E90}"/>
              </a:ext>
            </a:extLst>
          </p:cNvPr>
          <p:cNvSpPr txBox="1"/>
          <p:nvPr/>
        </p:nvSpPr>
        <p:spPr>
          <a:xfrm>
            <a:off x="929784" y="2245341"/>
            <a:ext cx="3940810" cy="144590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B9B9B9"/>
                </a:solidFill>
                <a:latin typeface="Arial"/>
                <a:cs typeface="Arial"/>
              </a:rPr>
              <a:t>Jesús Carlos Rubio Guillén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jrubio@sicnova3d.com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DEDEDE"/>
                </a:solidFill>
                <a:latin typeface="Arial"/>
                <a:cs typeface="Arial"/>
                <a:hlinkClick r:id="rId3"/>
              </a:rPr>
              <a:t>soporte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  <a:hlinkClick r:id="rId3"/>
              </a:rPr>
              <a:t>.</a:t>
            </a:r>
            <a:r>
              <a:rPr lang="es-ES" sz="2000" dirty="0">
                <a:solidFill>
                  <a:srgbClr val="DEDEDE"/>
                </a:solidFill>
                <a:hlinkClick r:id="rId3"/>
              </a:rPr>
              <a:t>bcn3d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  <a:hlinkClick r:id="rId3"/>
              </a:rPr>
              <a:t>@sicnova3d.com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EDEDE"/>
                </a:solidFill>
                <a:latin typeface="Arial"/>
                <a:cs typeface="Arial"/>
              </a:rPr>
              <a:t>Teléfono</a:t>
            </a:r>
            <a:r>
              <a:rPr sz="2000" spc="-20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620662194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Contacto</a:t>
            </a:r>
            <a:r>
              <a:rPr sz="2000" spc="-45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Linkedin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1C90233-AC2C-4E7F-8A3B-207C90417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784" y="1449070"/>
            <a:ext cx="3639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</a:t>
            </a:r>
            <a:r>
              <a:rPr spc="-10" dirty="0"/>
              <a:t>r</a:t>
            </a:r>
            <a:r>
              <a:rPr dirty="0"/>
              <a:t>ac</a:t>
            </a:r>
            <a:r>
              <a:rPr spc="-5" dirty="0"/>
              <a:t>i</a:t>
            </a:r>
            <a:r>
              <a:rPr dirty="0"/>
              <a:t>as.</a:t>
            </a:r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AAFE5092-61A4-45CB-ACF6-2EC8E208C7C2}"/>
              </a:ext>
            </a:extLst>
          </p:cNvPr>
          <p:cNvGrpSpPr/>
          <p:nvPr/>
        </p:nvGrpSpPr>
        <p:grpSpPr>
          <a:xfrm>
            <a:off x="929784" y="2010410"/>
            <a:ext cx="2281555" cy="2002789"/>
            <a:chOff x="1949195" y="4157471"/>
            <a:chExt cx="2281555" cy="2002789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054E0C0-17A0-4213-B680-5CBB87DE48CC}"/>
                </a:ext>
              </a:extLst>
            </p:cNvPr>
            <p:cNvSpPr/>
            <p:nvPr/>
          </p:nvSpPr>
          <p:spPr>
            <a:xfrm>
              <a:off x="2023872" y="5913119"/>
              <a:ext cx="1688591" cy="246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504A296D-21C4-48F8-AD7B-B72C94642434}"/>
                </a:ext>
              </a:extLst>
            </p:cNvPr>
            <p:cNvSpPr/>
            <p:nvPr/>
          </p:nvSpPr>
          <p:spPr>
            <a:xfrm>
              <a:off x="1949195" y="4163567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4">
                  <a:moveTo>
                    <a:pt x="0" y="0"/>
                  </a:moveTo>
                  <a:lnTo>
                    <a:pt x="2281237" y="0"/>
                  </a:lnTo>
                </a:path>
              </a:pathLst>
            </a:custGeom>
            <a:ln w="1219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22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SETUP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First Set Up - BCN3D Sigma Series">
            <a:hlinkClick r:id="" action="ppaction://media"/>
            <a:extLst>
              <a:ext uri="{FF2B5EF4-FFF2-40B4-BE49-F238E27FC236}">
                <a16:creationId xmlns:a16="http://schemas.microsoft.com/office/drawing/2014/main" id="{B3D77B12-9844-40C8-99B0-370CC4ADB8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5314" y="1201057"/>
            <a:ext cx="6473372" cy="365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979400" y="1059600"/>
            <a:ext cx="51852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Wifi vs Ethernet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Dongle wifi compatibility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Printer registration &amp; Cloud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SETUP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INSTALLING PRINTING SURFACE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Installing printing surface - BCN3D Sigma Series">
            <a:hlinkClick r:id="" action="ppaction://media"/>
            <a:extLst>
              <a:ext uri="{FF2B5EF4-FFF2-40B4-BE49-F238E27FC236}">
                <a16:creationId xmlns:a16="http://schemas.microsoft.com/office/drawing/2014/main" id="{CCE55E8D-558F-4A55-AFF5-F49ED5B51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2022" y="1124313"/>
            <a:ext cx="6239955" cy="352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LOADING FILAMENT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Loading the Filament - BCN3D Sigma Series">
            <a:hlinkClick r:id="" action="ppaction://media"/>
            <a:extLst>
              <a:ext uri="{FF2B5EF4-FFF2-40B4-BE49-F238E27FC236}">
                <a16:creationId xmlns:a16="http://schemas.microsoft.com/office/drawing/2014/main" id="{A5BDAA42-9457-4A84-A93C-BD841518D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7971" y="1102190"/>
            <a:ext cx="6488058" cy="36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PRINTING SURFACE CALIBRATION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Printing surface calibration - BCN3D Sigma Series">
            <a:hlinkClick r:id="" action="ppaction://media"/>
            <a:extLst>
              <a:ext uri="{FF2B5EF4-FFF2-40B4-BE49-F238E27FC236}">
                <a16:creationId xmlns:a16="http://schemas.microsoft.com/office/drawing/2014/main" id="{66EBF4BF-56DB-40EC-929C-46B351BC9C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3411" y="1139751"/>
            <a:ext cx="6537178" cy="369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HOTEND CALIBRATION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Hotend calibration - BCN3D Sigma Series">
            <a:hlinkClick r:id="" action="ppaction://media"/>
            <a:extLst>
              <a:ext uri="{FF2B5EF4-FFF2-40B4-BE49-F238E27FC236}">
                <a16:creationId xmlns:a16="http://schemas.microsoft.com/office/drawing/2014/main" id="{6A0892B5-51B7-4D3C-9DDB-AAF27BD300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5234" y="1136940"/>
            <a:ext cx="6593532" cy="372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636</Words>
  <Application>Microsoft Office PowerPoint</Application>
  <PresentationFormat>Presentación en pantalla (16:9)</PresentationFormat>
  <Paragraphs>179</Paragraphs>
  <Slides>35</Slides>
  <Notes>34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Montserrat</vt:lpstr>
      <vt:lpstr>Arial</vt:lpstr>
      <vt:lpstr>Cambria Math</vt:lpstr>
      <vt:lpstr>Simple Dark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Jesus Carlos Rubio</cp:lastModifiedBy>
  <cp:revision>29</cp:revision>
  <dcterms:modified xsi:type="dcterms:W3CDTF">2021-05-12T07:24:09Z</dcterms:modified>
</cp:coreProperties>
</file>