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526" r:id="rId2"/>
    <p:sldId id="527" r:id="rId3"/>
    <p:sldId id="597" r:id="rId4"/>
    <p:sldId id="680" r:id="rId5"/>
    <p:sldId id="681" r:id="rId6"/>
    <p:sldId id="682" r:id="rId7"/>
    <p:sldId id="652" r:id="rId8"/>
    <p:sldId id="683" r:id="rId9"/>
    <p:sldId id="684" r:id="rId10"/>
    <p:sldId id="688" r:id="rId11"/>
    <p:sldId id="685" r:id="rId12"/>
    <p:sldId id="662" r:id="rId13"/>
    <p:sldId id="687" r:id="rId14"/>
    <p:sldId id="658" r:id="rId15"/>
    <p:sldId id="686" r:id="rId16"/>
  </p:sldIdLst>
  <p:sldSz cx="9144000" cy="6858000" type="screen4x3"/>
  <p:notesSz cx="6858000" cy="9144000"/>
  <p:defaultTextStyle>
    <a:defPPr>
      <a:defRPr lang="es-ES_tradnl"/>
    </a:defPPr>
    <a:lvl1pPr algn="ctr" rtl="0" eaLnBrk="0" fontAlgn="base" hangingPunct="0">
      <a:spcBef>
        <a:spcPct val="0"/>
      </a:spcBef>
      <a:spcAft>
        <a:spcPct val="0"/>
      </a:spcAft>
      <a:buFont typeface="Arial" charset="0"/>
      <a:defRPr sz="2400" b="1" kern="1200">
        <a:solidFill>
          <a:schemeClr val="tx1"/>
        </a:solidFill>
        <a:latin typeface="Verdana" pitchFamily="34" charset="0"/>
        <a:ea typeface="+mn-ea"/>
        <a:cs typeface="Arial" charset="0"/>
      </a:defRPr>
    </a:lvl1pPr>
    <a:lvl2pPr marL="457200" algn="ctr" rtl="0" eaLnBrk="0" fontAlgn="base" hangingPunct="0">
      <a:spcBef>
        <a:spcPct val="0"/>
      </a:spcBef>
      <a:spcAft>
        <a:spcPct val="0"/>
      </a:spcAft>
      <a:buFont typeface="Arial" charset="0"/>
      <a:defRPr sz="2400" b="1" kern="1200">
        <a:solidFill>
          <a:schemeClr val="tx1"/>
        </a:solidFill>
        <a:latin typeface="Verdana" pitchFamily="34" charset="0"/>
        <a:ea typeface="+mn-ea"/>
        <a:cs typeface="Arial" charset="0"/>
      </a:defRPr>
    </a:lvl2pPr>
    <a:lvl3pPr marL="914400" algn="ctr" rtl="0" eaLnBrk="0" fontAlgn="base" hangingPunct="0">
      <a:spcBef>
        <a:spcPct val="0"/>
      </a:spcBef>
      <a:spcAft>
        <a:spcPct val="0"/>
      </a:spcAft>
      <a:buFont typeface="Arial" charset="0"/>
      <a:defRPr sz="2400" b="1" kern="1200">
        <a:solidFill>
          <a:schemeClr val="tx1"/>
        </a:solidFill>
        <a:latin typeface="Verdana" pitchFamily="34" charset="0"/>
        <a:ea typeface="+mn-ea"/>
        <a:cs typeface="Arial" charset="0"/>
      </a:defRPr>
    </a:lvl3pPr>
    <a:lvl4pPr marL="1371600" algn="ctr" rtl="0" eaLnBrk="0" fontAlgn="base" hangingPunct="0">
      <a:spcBef>
        <a:spcPct val="0"/>
      </a:spcBef>
      <a:spcAft>
        <a:spcPct val="0"/>
      </a:spcAft>
      <a:buFont typeface="Arial" charset="0"/>
      <a:defRPr sz="2400" b="1" kern="1200">
        <a:solidFill>
          <a:schemeClr val="tx1"/>
        </a:solidFill>
        <a:latin typeface="Verdana" pitchFamily="34" charset="0"/>
        <a:ea typeface="+mn-ea"/>
        <a:cs typeface="Arial" charset="0"/>
      </a:defRPr>
    </a:lvl4pPr>
    <a:lvl5pPr marL="1828800" algn="ctr" rtl="0" eaLnBrk="0" fontAlgn="base" hangingPunct="0">
      <a:spcBef>
        <a:spcPct val="0"/>
      </a:spcBef>
      <a:spcAft>
        <a:spcPct val="0"/>
      </a:spcAft>
      <a:buFont typeface="Arial" charset="0"/>
      <a:defRPr sz="2400" b="1" kern="1200">
        <a:solidFill>
          <a:schemeClr val="tx1"/>
        </a:solidFill>
        <a:latin typeface="Verdana" pitchFamily="34" charset="0"/>
        <a:ea typeface="+mn-ea"/>
        <a:cs typeface="Arial" charset="0"/>
      </a:defRPr>
    </a:lvl5pPr>
    <a:lvl6pPr marL="2286000" algn="l" defTabSz="914400" rtl="0" eaLnBrk="1" latinLnBrk="0" hangingPunct="1">
      <a:defRPr sz="2400" b="1" kern="1200">
        <a:solidFill>
          <a:schemeClr val="tx1"/>
        </a:solidFill>
        <a:latin typeface="Verdana" pitchFamily="34" charset="0"/>
        <a:ea typeface="+mn-ea"/>
        <a:cs typeface="Arial" charset="0"/>
      </a:defRPr>
    </a:lvl6pPr>
    <a:lvl7pPr marL="2743200" algn="l" defTabSz="914400" rtl="0" eaLnBrk="1" latinLnBrk="0" hangingPunct="1">
      <a:defRPr sz="2400" b="1" kern="1200">
        <a:solidFill>
          <a:schemeClr val="tx1"/>
        </a:solidFill>
        <a:latin typeface="Verdana" pitchFamily="34" charset="0"/>
        <a:ea typeface="+mn-ea"/>
        <a:cs typeface="Arial" charset="0"/>
      </a:defRPr>
    </a:lvl7pPr>
    <a:lvl8pPr marL="3200400" algn="l" defTabSz="914400" rtl="0" eaLnBrk="1" latinLnBrk="0" hangingPunct="1">
      <a:defRPr sz="2400" b="1" kern="1200">
        <a:solidFill>
          <a:schemeClr val="tx1"/>
        </a:solidFill>
        <a:latin typeface="Verdana" pitchFamily="34" charset="0"/>
        <a:ea typeface="+mn-ea"/>
        <a:cs typeface="Arial" charset="0"/>
      </a:defRPr>
    </a:lvl8pPr>
    <a:lvl9pPr marL="3657600" algn="l" defTabSz="914400" rtl="0" eaLnBrk="1" latinLnBrk="0" hangingPunct="1">
      <a:defRPr sz="2400" b="1"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4D4D4D"/>
    <a:srgbClr val="DCA200"/>
    <a:srgbClr val="CC9900"/>
    <a:srgbClr val="000000"/>
    <a:srgbClr val="FF0000"/>
    <a:srgbClr val="080808"/>
    <a:srgbClr val="33CC33"/>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1788" autoAdjust="0"/>
    <p:restoredTop sz="94660" autoAdjust="0"/>
  </p:normalViewPr>
  <p:slideViewPr>
    <p:cSldViewPr>
      <p:cViewPr>
        <p:scale>
          <a:sx n="100" d="100"/>
          <a:sy n="100" d="100"/>
        </p:scale>
        <p:origin x="-444" y="-282"/>
      </p:cViewPr>
      <p:guideLst>
        <p:guide orient="horz" pos="2160"/>
        <p:guide pos="2880"/>
      </p:guideLst>
    </p:cSldViewPr>
  </p:slideViewPr>
  <p:outlineViewPr>
    <p:cViewPr>
      <p:scale>
        <a:sx n="75" d="100"/>
        <a:sy n="75" d="100"/>
      </p:scale>
      <p:origin x="0" y="0"/>
    </p:cViewPr>
  </p:outlineViewPr>
  <p:notesTextViewPr>
    <p:cViewPr>
      <p:scale>
        <a:sx n="100" d="100"/>
        <a:sy n="100" d="100"/>
      </p:scale>
      <p:origin x="0" y="0"/>
    </p:cViewPr>
  </p:notesTextViewPr>
  <p:sorterViewPr>
    <p:cViewPr>
      <p:scale>
        <a:sx n="50" d="100"/>
        <a:sy n="5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buFontTx/>
              <a:buNone/>
              <a:defRPr sz="1200" b="0">
                <a:effectLst/>
                <a:latin typeface="Times" pitchFamily="1" charset="0"/>
                <a:cs typeface="Arial" charset="0"/>
              </a:defRPr>
            </a:lvl1pPr>
          </a:lstStyle>
          <a:p>
            <a:pPr>
              <a:defRPr/>
            </a:pPr>
            <a:endParaRPr lang="es-ES"/>
          </a:p>
        </p:txBody>
      </p:sp>
      <p:sp>
        <p:nvSpPr>
          <p:cNvPr id="18432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buFontTx/>
              <a:buNone/>
              <a:defRPr sz="1200" b="0">
                <a:effectLst/>
                <a:latin typeface="Times" pitchFamily="1" charset="0"/>
                <a:cs typeface="Arial" charset="0"/>
              </a:defRPr>
            </a:lvl1pPr>
          </a:lstStyle>
          <a:p>
            <a:pPr>
              <a:defRPr/>
            </a:pPr>
            <a:endParaRPr lang="es-ES"/>
          </a:p>
        </p:txBody>
      </p:sp>
      <p:sp>
        <p:nvSpPr>
          <p:cNvPr id="18432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buFontTx/>
              <a:buNone/>
              <a:defRPr sz="1200" b="0">
                <a:effectLst/>
                <a:latin typeface="Times" pitchFamily="1" charset="0"/>
                <a:cs typeface="Arial" charset="0"/>
              </a:defRPr>
            </a:lvl1pPr>
          </a:lstStyle>
          <a:p>
            <a:pPr>
              <a:defRPr/>
            </a:pPr>
            <a:endParaRPr lang="es-ES"/>
          </a:p>
        </p:txBody>
      </p:sp>
      <p:sp>
        <p:nvSpPr>
          <p:cNvPr id="18432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buFontTx/>
              <a:buNone/>
              <a:defRPr sz="1200" b="0">
                <a:effectLst/>
                <a:latin typeface="Times" pitchFamily="1" charset="0"/>
                <a:cs typeface="Arial" charset="0"/>
              </a:defRPr>
            </a:lvl1pPr>
          </a:lstStyle>
          <a:p>
            <a:pPr>
              <a:defRPr/>
            </a:pPr>
            <a:fld id="{0109299B-E85E-4276-AB2F-049A70B54EE0}" type="slidenum">
              <a:rPr lang="es-ES"/>
              <a:pPr>
                <a:defRPr/>
              </a:pPr>
              <a:t>‹Nº›</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65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buFontTx/>
              <a:buNone/>
              <a:defRPr sz="1200" b="0">
                <a:effectLst/>
                <a:latin typeface="Times" pitchFamily="1" charset="0"/>
                <a:cs typeface="Arial" charset="0"/>
              </a:defRPr>
            </a:lvl1pPr>
          </a:lstStyle>
          <a:p>
            <a:pPr>
              <a:defRPr/>
            </a:pPr>
            <a:endParaRPr lang="es-ES_tradnl"/>
          </a:p>
        </p:txBody>
      </p:sp>
      <p:sp>
        <p:nvSpPr>
          <p:cNvPr id="2365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buFontTx/>
              <a:buNone/>
              <a:defRPr sz="1200" b="0">
                <a:effectLst/>
                <a:latin typeface="Times" pitchFamily="1" charset="0"/>
                <a:cs typeface="Arial" charset="0"/>
              </a:defRPr>
            </a:lvl1pPr>
          </a:lstStyle>
          <a:p>
            <a:pPr>
              <a:defRPr/>
            </a:pPr>
            <a:endParaRPr lang="es-ES_tradnl"/>
          </a:p>
        </p:txBody>
      </p:sp>
      <p:sp>
        <p:nvSpPr>
          <p:cNvPr id="1741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365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noProof="0" smtClean="0"/>
              <a:t>Haga clic para modificar el estilo de texto del patrón</a:t>
            </a:r>
          </a:p>
          <a:p>
            <a:pPr lvl="1"/>
            <a:r>
              <a:rPr lang="es-ES_tradnl" noProof="0" smtClean="0"/>
              <a:t>Segundo nivel</a:t>
            </a:r>
          </a:p>
          <a:p>
            <a:pPr lvl="2"/>
            <a:r>
              <a:rPr lang="es-ES_tradnl" noProof="0" smtClean="0"/>
              <a:t>Tercer nivel</a:t>
            </a:r>
          </a:p>
          <a:p>
            <a:pPr lvl="3"/>
            <a:r>
              <a:rPr lang="es-ES_tradnl" noProof="0" smtClean="0"/>
              <a:t>Cuarto nivel</a:t>
            </a:r>
          </a:p>
          <a:p>
            <a:pPr lvl="4"/>
            <a:r>
              <a:rPr lang="es-ES_tradnl" noProof="0" smtClean="0"/>
              <a:t>Quinto nivel</a:t>
            </a:r>
          </a:p>
        </p:txBody>
      </p:sp>
      <p:sp>
        <p:nvSpPr>
          <p:cNvPr id="2365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buFontTx/>
              <a:buNone/>
              <a:defRPr sz="1200" b="0">
                <a:effectLst/>
                <a:latin typeface="Times" pitchFamily="1" charset="0"/>
                <a:cs typeface="Arial" charset="0"/>
              </a:defRPr>
            </a:lvl1pPr>
          </a:lstStyle>
          <a:p>
            <a:pPr>
              <a:defRPr/>
            </a:pPr>
            <a:endParaRPr lang="es-ES_tradnl"/>
          </a:p>
        </p:txBody>
      </p:sp>
      <p:sp>
        <p:nvSpPr>
          <p:cNvPr id="2365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buFontTx/>
              <a:buNone/>
              <a:defRPr sz="1200" b="0">
                <a:effectLst/>
                <a:latin typeface="Times" pitchFamily="1" charset="0"/>
                <a:cs typeface="Arial" charset="0"/>
              </a:defRPr>
            </a:lvl1pPr>
          </a:lstStyle>
          <a:p>
            <a:pPr>
              <a:defRPr/>
            </a:pPr>
            <a:fld id="{956A1F17-2B67-4601-BA27-28D36685D84B}" type="slidenum">
              <a:rPr lang="es-ES_tradnl"/>
              <a:pPr>
                <a:defRPr/>
              </a:pPr>
              <a:t>‹Nº›</a:t>
            </a:fld>
            <a:endParaRPr lang="es-ES_trad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9249812A-9F51-4DA2-B18C-375F686F2FBA}" type="slidenum">
              <a:rPr lang="es-ES_tradnl" altLang="ca-ES" smtClean="0"/>
              <a:pPr/>
              <a:t>1</a:t>
            </a:fld>
            <a:endParaRPr lang="es-ES_tradnl" altLang="ca-ES" smtClean="0"/>
          </a:p>
        </p:txBody>
      </p:sp>
      <p:sp>
        <p:nvSpPr>
          <p:cNvPr id="18435" name="Rectangle 2"/>
          <p:cNvSpPr>
            <a:spLocks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s-ES" altLang="ca-E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A346CF28-C488-4743-8CF5-77FEBB5AC947}" type="slidenum">
              <a:rPr lang="es-ES_tradnl" altLang="ca-ES" smtClean="0"/>
              <a:pPr/>
              <a:t>10</a:t>
            </a:fld>
            <a:endParaRPr lang="es-ES_tradnl" altLang="ca-ES" smtClean="0"/>
          </a:p>
        </p:txBody>
      </p:sp>
      <p:sp>
        <p:nvSpPr>
          <p:cNvPr id="27651" name="Rectangle 2"/>
          <p:cNvSpPr>
            <a:spLocks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s-ES" altLang="ca-E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B291ECE0-5CE5-40D9-85C9-05E5896288DF}" type="slidenum">
              <a:rPr lang="es-ES_tradnl" altLang="ca-ES" smtClean="0"/>
              <a:pPr/>
              <a:t>11</a:t>
            </a:fld>
            <a:endParaRPr lang="es-ES_tradnl" altLang="ca-ES" smtClean="0"/>
          </a:p>
        </p:txBody>
      </p:sp>
      <p:sp>
        <p:nvSpPr>
          <p:cNvPr id="28675" name="Rectangle 2"/>
          <p:cNvSpPr>
            <a:spLocks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s-ES" altLang="ca-E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buFontTx/>
              <a:buNone/>
            </a:pPr>
            <a:fld id="{3DD0444A-833A-46F9-B576-0F91A58F0B58}" type="slidenum">
              <a:rPr lang="es-ES_tradnl" altLang="ca-ES" sz="1200" b="0">
                <a:latin typeface="Times" pitchFamily="1" charset="0"/>
              </a:rPr>
              <a:pPr algn="r">
                <a:buFontTx/>
                <a:buNone/>
              </a:pPr>
              <a:t>12</a:t>
            </a:fld>
            <a:endParaRPr lang="es-ES_tradnl" altLang="ca-ES" sz="1200" b="0">
              <a:latin typeface="Times" pitchFamily="1" charset="0"/>
            </a:endParaRPr>
          </a:p>
        </p:txBody>
      </p:sp>
      <p:sp>
        <p:nvSpPr>
          <p:cNvPr id="29699" name="Rectangle 2"/>
          <p:cNvSpPr>
            <a:spLocks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s-ES" altLang="ca-E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buFontTx/>
              <a:buNone/>
            </a:pPr>
            <a:fld id="{DFA2013E-185E-4F89-B43B-4ECB8A2980FF}" type="slidenum">
              <a:rPr lang="es-ES_tradnl" altLang="ca-ES" sz="1200" b="0">
                <a:latin typeface="Times" pitchFamily="1" charset="0"/>
              </a:rPr>
              <a:pPr algn="r">
                <a:buFontTx/>
                <a:buNone/>
              </a:pPr>
              <a:t>13</a:t>
            </a:fld>
            <a:endParaRPr lang="es-ES_tradnl" altLang="ca-ES" sz="1200" b="0">
              <a:latin typeface="Times" pitchFamily="1" charset="0"/>
            </a:endParaRPr>
          </a:p>
        </p:txBody>
      </p:sp>
      <p:sp>
        <p:nvSpPr>
          <p:cNvPr id="30723" name="Rectangle 2"/>
          <p:cNvSpPr>
            <a:spLocks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s-ES" altLang="ca-E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buFontTx/>
              <a:buNone/>
            </a:pPr>
            <a:fld id="{F03630BC-9739-407A-BD54-3AD0B6D41357}" type="slidenum">
              <a:rPr lang="es-ES_tradnl" altLang="ca-ES" sz="1200" b="0">
                <a:latin typeface="Times" pitchFamily="1" charset="0"/>
              </a:rPr>
              <a:pPr algn="r">
                <a:buFontTx/>
                <a:buNone/>
              </a:pPr>
              <a:t>14</a:t>
            </a:fld>
            <a:endParaRPr lang="es-ES_tradnl" altLang="ca-ES" sz="1200" b="0">
              <a:latin typeface="Times" pitchFamily="1" charset="0"/>
            </a:endParaRPr>
          </a:p>
        </p:txBody>
      </p:sp>
      <p:sp>
        <p:nvSpPr>
          <p:cNvPr id="31747" name="Rectangle 2"/>
          <p:cNvSpPr>
            <a:spLocks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s-ES" altLang="ca-E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8308C92A-822A-405F-8D12-F45DF07FB96F}" type="slidenum">
              <a:rPr lang="es-ES_tradnl" altLang="ca-ES" smtClean="0"/>
              <a:pPr/>
              <a:t>15</a:t>
            </a:fld>
            <a:endParaRPr lang="es-ES_tradnl" altLang="ca-ES" smtClean="0"/>
          </a:p>
        </p:txBody>
      </p:sp>
      <p:sp>
        <p:nvSpPr>
          <p:cNvPr id="32771" name="Rectangle 2"/>
          <p:cNvSpPr>
            <a:spLocks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s-ES" altLang="ca-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5B5C5CF0-5ABB-4515-B91C-C21D43D5F997}" type="slidenum">
              <a:rPr lang="es-ES_tradnl" altLang="ca-ES" smtClean="0"/>
              <a:pPr/>
              <a:t>2</a:t>
            </a:fld>
            <a:endParaRPr lang="es-ES_tradnl" altLang="ca-ES" smtClean="0"/>
          </a:p>
        </p:txBody>
      </p:sp>
      <p:sp>
        <p:nvSpPr>
          <p:cNvPr id="19459" name="Rectangle 2"/>
          <p:cNvSpPr>
            <a:spLocks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s-ES" altLang="ca-E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109CE0AF-5C6D-49DE-90FD-EEE3CDF391EA}" type="slidenum">
              <a:rPr lang="es-ES_tradnl" altLang="ca-ES" smtClean="0"/>
              <a:pPr/>
              <a:t>3</a:t>
            </a:fld>
            <a:endParaRPr lang="es-ES_tradnl" altLang="ca-ES" smtClean="0"/>
          </a:p>
        </p:txBody>
      </p:sp>
      <p:sp>
        <p:nvSpPr>
          <p:cNvPr id="20483" name="Rectangle 2"/>
          <p:cNvSpPr>
            <a:spLocks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s-ES" altLang="ca-E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D9E7704C-5412-4C94-AA38-23B26D69ADEE}" type="slidenum">
              <a:rPr lang="es-ES_tradnl" altLang="ca-ES" smtClean="0"/>
              <a:pPr/>
              <a:t>4</a:t>
            </a:fld>
            <a:endParaRPr lang="es-ES_tradnl" altLang="ca-ES" smtClean="0"/>
          </a:p>
        </p:txBody>
      </p:sp>
      <p:sp>
        <p:nvSpPr>
          <p:cNvPr id="21507" name="Rectangle 2"/>
          <p:cNvSpPr>
            <a:spLocks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s-ES" altLang="ca-E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1A20F645-50CB-4331-AFAE-7DF237C0E3A9}" type="slidenum">
              <a:rPr lang="es-ES_tradnl" altLang="ca-ES" smtClean="0"/>
              <a:pPr/>
              <a:t>5</a:t>
            </a:fld>
            <a:endParaRPr lang="es-ES_tradnl" altLang="ca-ES" smtClean="0"/>
          </a:p>
        </p:txBody>
      </p:sp>
      <p:sp>
        <p:nvSpPr>
          <p:cNvPr id="22531" name="Rectangle 2"/>
          <p:cNvSpPr>
            <a:spLocks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s-ES" altLang="ca-E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F35106F4-ACB8-43E5-9E4D-2DC317702D90}" type="slidenum">
              <a:rPr lang="es-ES_tradnl" altLang="ca-ES" smtClean="0"/>
              <a:pPr/>
              <a:t>6</a:t>
            </a:fld>
            <a:endParaRPr lang="es-ES_tradnl" altLang="ca-ES" smtClean="0"/>
          </a:p>
        </p:txBody>
      </p:sp>
      <p:sp>
        <p:nvSpPr>
          <p:cNvPr id="23555" name="Rectangle 2"/>
          <p:cNvSpPr>
            <a:spLocks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s-ES" altLang="ca-E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buFontTx/>
              <a:buNone/>
            </a:pPr>
            <a:fld id="{DBABC1E4-B8B3-465C-9BB2-CF860096E4EE}" type="slidenum">
              <a:rPr lang="es-ES_tradnl" altLang="ca-ES" sz="1200" b="0">
                <a:latin typeface="Times" pitchFamily="1" charset="0"/>
              </a:rPr>
              <a:pPr algn="r">
                <a:buFontTx/>
                <a:buNone/>
              </a:pPr>
              <a:t>7</a:t>
            </a:fld>
            <a:endParaRPr lang="es-ES_tradnl" altLang="ca-ES" sz="1200" b="0">
              <a:latin typeface="Times" pitchFamily="1" charset="0"/>
            </a:endParaRPr>
          </a:p>
        </p:txBody>
      </p:sp>
      <p:sp>
        <p:nvSpPr>
          <p:cNvPr id="24579" name="Rectangle 2"/>
          <p:cNvSpPr>
            <a:spLocks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s-ES" altLang="ca-E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buFontTx/>
              <a:buNone/>
            </a:pPr>
            <a:fld id="{DFFC112E-64D0-4ED9-A9BE-952BD0802B4D}" type="slidenum">
              <a:rPr lang="es-ES_tradnl" altLang="ca-ES" sz="1200" b="0">
                <a:latin typeface="Times" pitchFamily="1" charset="0"/>
              </a:rPr>
              <a:pPr algn="r">
                <a:buFontTx/>
                <a:buNone/>
              </a:pPr>
              <a:t>8</a:t>
            </a:fld>
            <a:endParaRPr lang="es-ES_tradnl" altLang="ca-ES" sz="1200" b="0">
              <a:latin typeface="Times" pitchFamily="1" charset="0"/>
            </a:endParaRPr>
          </a:p>
        </p:txBody>
      </p:sp>
      <p:sp>
        <p:nvSpPr>
          <p:cNvPr id="25603" name="Rectangle 2"/>
          <p:cNvSpPr>
            <a:spLocks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s-ES" altLang="ca-E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buFontTx/>
              <a:buNone/>
            </a:pPr>
            <a:fld id="{C2950676-7343-4F03-AA24-75138BF73C54}" type="slidenum">
              <a:rPr lang="es-ES_tradnl" altLang="ca-ES" sz="1200" b="0">
                <a:latin typeface="Times" pitchFamily="1" charset="0"/>
              </a:rPr>
              <a:pPr algn="r">
                <a:buFontTx/>
                <a:buNone/>
              </a:pPr>
              <a:t>9</a:t>
            </a:fld>
            <a:endParaRPr lang="es-ES_tradnl" altLang="ca-ES" sz="1200" b="0">
              <a:latin typeface="Times" pitchFamily="1" charset="0"/>
            </a:endParaRPr>
          </a:p>
        </p:txBody>
      </p:sp>
      <p:sp>
        <p:nvSpPr>
          <p:cNvPr id="26627" name="Rectangle 2"/>
          <p:cNvSpPr>
            <a:spLocks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s-ES" altLang="ca-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B888E10D-FAE3-46B4-8884-CE8466AE1C53}" type="slidenum">
              <a:rPr lang="es-ES_tradnl"/>
              <a:pPr>
                <a:defRPr/>
              </a:pPr>
              <a:t>‹Nº›</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2DF79C5B-A3E7-461C-A9A5-E2E99584116E}" type="slidenum">
              <a:rPr lang="es-ES_tradnl"/>
              <a:pPr>
                <a:defRPr/>
              </a:pPr>
              <a:t>‹Nº›</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609600"/>
            <a:ext cx="1943100" cy="54864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85800" y="609600"/>
            <a:ext cx="56769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52F4F04C-92BB-4B00-AE75-938483DFF630}" type="slidenum">
              <a:rPr lang="es-ES_tradnl"/>
              <a:pPr>
                <a:defRPr/>
              </a:pPr>
              <a:t>‹Nº›</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9D136077-C199-4C56-A23F-B848105ADE64}" type="slidenum">
              <a:rPr lang="es-ES_tradnl"/>
              <a:pPr>
                <a:defRPr/>
              </a:pPr>
              <a:t>‹Nº›</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3131BA43-67DC-4701-8F01-72F4B7C2E487}" type="slidenum">
              <a:rPr lang="es-ES_tradnl"/>
              <a:pPr>
                <a:defRPr/>
              </a:pPr>
              <a:t>‹Nº›</a:t>
            </a:fld>
            <a:endParaRPr lang="es-ES_trad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_tradnl"/>
          </a:p>
        </p:txBody>
      </p:sp>
      <p:sp>
        <p:nvSpPr>
          <p:cNvPr id="6"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ln/>
        </p:spPr>
        <p:txBody>
          <a:bodyPr/>
          <a:lstStyle>
            <a:lvl1pPr>
              <a:defRPr/>
            </a:lvl1pPr>
          </a:lstStyle>
          <a:p>
            <a:pPr>
              <a:defRPr/>
            </a:pPr>
            <a:fld id="{5D18A17F-C682-4610-8F2C-2F082075AD18}" type="slidenum">
              <a:rPr lang="es-ES_tradnl"/>
              <a:pPr>
                <a:defRPr/>
              </a:pPr>
              <a:t>‹Nº›</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ES_tradnl"/>
          </a:p>
        </p:txBody>
      </p:sp>
      <p:sp>
        <p:nvSpPr>
          <p:cNvPr id="8"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9" name="Rectangle 6"/>
          <p:cNvSpPr>
            <a:spLocks noGrp="1" noChangeArrowheads="1"/>
          </p:cNvSpPr>
          <p:nvPr>
            <p:ph type="sldNum" sz="quarter" idx="12"/>
          </p:nvPr>
        </p:nvSpPr>
        <p:spPr>
          <a:ln/>
        </p:spPr>
        <p:txBody>
          <a:bodyPr/>
          <a:lstStyle>
            <a:lvl1pPr>
              <a:defRPr/>
            </a:lvl1pPr>
          </a:lstStyle>
          <a:p>
            <a:pPr>
              <a:defRPr/>
            </a:pPr>
            <a:fld id="{A9E5C6CA-F3AA-46CF-9B97-56ABD72DB6E5}" type="slidenum">
              <a:rPr lang="es-ES_tradnl"/>
              <a:pPr>
                <a:defRPr/>
              </a:pPr>
              <a:t>‹Nº›</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_tradnl"/>
          </a:p>
        </p:txBody>
      </p:sp>
      <p:sp>
        <p:nvSpPr>
          <p:cNvPr id="4"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5" name="Rectangle 6"/>
          <p:cNvSpPr>
            <a:spLocks noGrp="1" noChangeArrowheads="1"/>
          </p:cNvSpPr>
          <p:nvPr>
            <p:ph type="sldNum" sz="quarter" idx="12"/>
          </p:nvPr>
        </p:nvSpPr>
        <p:spPr>
          <a:ln/>
        </p:spPr>
        <p:txBody>
          <a:bodyPr/>
          <a:lstStyle>
            <a:lvl1pPr>
              <a:defRPr/>
            </a:lvl1pPr>
          </a:lstStyle>
          <a:p>
            <a:pPr>
              <a:defRPr/>
            </a:pPr>
            <a:fld id="{02D4DF57-AAED-4178-BFCD-C5569F3B063B}" type="slidenum">
              <a:rPr lang="es-ES_tradnl"/>
              <a:pPr>
                <a:defRPr/>
              </a:pPr>
              <a:t>‹Nº›</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_tradnl"/>
          </a:p>
        </p:txBody>
      </p:sp>
      <p:sp>
        <p:nvSpPr>
          <p:cNvPr id="3"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4" name="Rectangle 6"/>
          <p:cNvSpPr>
            <a:spLocks noGrp="1" noChangeArrowheads="1"/>
          </p:cNvSpPr>
          <p:nvPr>
            <p:ph type="sldNum" sz="quarter" idx="12"/>
          </p:nvPr>
        </p:nvSpPr>
        <p:spPr>
          <a:ln/>
        </p:spPr>
        <p:txBody>
          <a:bodyPr/>
          <a:lstStyle>
            <a:lvl1pPr>
              <a:defRPr/>
            </a:lvl1pPr>
          </a:lstStyle>
          <a:p>
            <a:pPr>
              <a:defRPr/>
            </a:pPr>
            <a:fld id="{4C42DA25-5416-402D-B430-5D505797A75B}" type="slidenum">
              <a:rPr lang="es-ES_tradnl"/>
              <a:pPr>
                <a:defRPr/>
              </a:pPr>
              <a:t>‹Nº›</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_tradnl"/>
          </a:p>
        </p:txBody>
      </p:sp>
      <p:sp>
        <p:nvSpPr>
          <p:cNvPr id="6"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ln/>
        </p:spPr>
        <p:txBody>
          <a:bodyPr/>
          <a:lstStyle>
            <a:lvl1pPr>
              <a:defRPr/>
            </a:lvl1pPr>
          </a:lstStyle>
          <a:p>
            <a:pPr>
              <a:defRPr/>
            </a:pPr>
            <a:fld id="{D2D34AA2-6A55-4A69-AE62-40446FDEBF8F}" type="slidenum">
              <a:rPr lang="es-ES_tradnl"/>
              <a:pPr>
                <a:defRPr/>
              </a:pPr>
              <a:t>‹Nº›</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_tradnl"/>
          </a:p>
        </p:txBody>
      </p:sp>
      <p:sp>
        <p:nvSpPr>
          <p:cNvPr id="6"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ln/>
        </p:spPr>
        <p:txBody>
          <a:bodyPr/>
          <a:lstStyle>
            <a:lvl1pPr>
              <a:defRPr/>
            </a:lvl1pPr>
          </a:lstStyle>
          <a:p>
            <a:pPr>
              <a:defRPr/>
            </a:pPr>
            <a:fld id="{8975B6FA-7B98-46C4-AF93-11E5C2B99DA5}" type="slidenum">
              <a:rPr lang="es-ES_tradnl"/>
              <a:pPr>
                <a:defRPr/>
              </a:pPr>
              <a:t>‹Nº›</a:t>
            </a:fld>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_tradnl" altLang="ca-ES" smtClean="0"/>
              <a:t>Clic para editar título</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_tradnl" altLang="ca-ES" smtClean="0"/>
              <a:t>Haga clic para modificar el estilo de texto del patrón</a:t>
            </a:r>
          </a:p>
          <a:p>
            <a:pPr lvl="1"/>
            <a:r>
              <a:rPr lang="es-ES_tradnl" altLang="ca-ES" smtClean="0"/>
              <a:t>Segundo nivel</a:t>
            </a:r>
          </a:p>
          <a:p>
            <a:pPr lvl="2"/>
            <a:r>
              <a:rPr lang="es-ES_tradnl" altLang="ca-ES" smtClean="0"/>
              <a:t>Tercer nivel</a:t>
            </a:r>
          </a:p>
          <a:p>
            <a:pPr lvl="3"/>
            <a:r>
              <a:rPr lang="es-ES_tradnl" altLang="ca-ES" smtClean="0"/>
              <a:t>Cuarto nivel</a:t>
            </a:r>
          </a:p>
          <a:p>
            <a:pPr lvl="4"/>
            <a:r>
              <a:rPr lang="es-ES_tradnl" altLang="ca-ES" smtClean="0"/>
              <a:t>Quinto nivel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buFontTx/>
              <a:buNone/>
              <a:defRPr sz="1400" b="0">
                <a:effectLst/>
                <a:latin typeface="+mn-lt"/>
                <a:cs typeface="Arial" charset="0"/>
              </a:defRPr>
            </a:lvl1pPr>
          </a:lstStyle>
          <a:p>
            <a:pPr>
              <a:defRPr/>
            </a:pPr>
            <a:endParaRPr lang="es-ES_tradnl"/>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buFontTx/>
              <a:buNone/>
              <a:defRPr sz="1400" b="0">
                <a:effectLst/>
                <a:latin typeface="+mn-lt"/>
                <a:cs typeface="Arial" charset="0"/>
              </a:defRPr>
            </a:lvl1pPr>
          </a:lstStyle>
          <a:p>
            <a:pPr>
              <a:defRPr/>
            </a:pPr>
            <a:endParaRPr lang="es-ES_tradnl"/>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buFontTx/>
              <a:buNone/>
              <a:defRPr sz="1400" b="0">
                <a:effectLst/>
                <a:latin typeface="+mn-lt"/>
                <a:cs typeface="Arial" charset="0"/>
              </a:defRPr>
            </a:lvl1pPr>
          </a:lstStyle>
          <a:p>
            <a:pPr>
              <a:defRPr/>
            </a:pPr>
            <a:fld id="{7732BCB9-6457-4B2A-B3E5-70D7938590EF}" type="slidenum">
              <a:rPr lang="es-ES_tradnl"/>
              <a:pPr>
                <a:defRPr/>
              </a:pPr>
              <a:t>‹Nº›</a:t>
            </a:fld>
            <a:endParaRPr lang="es-ES_trad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pitchFamily="1" charset="0"/>
        </a:defRPr>
      </a:lvl2pPr>
      <a:lvl3pPr algn="ctr" rtl="0" eaLnBrk="0" fontAlgn="base" hangingPunct="0">
        <a:spcBef>
          <a:spcPct val="0"/>
        </a:spcBef>
        <a:spcAft>
          <a:spcPct val="0"/>
        </a:spcAft>
        <a:defRPr sz="4400">
          <a:solidFill>
            <a:schemeClr val="tx2"/>
          </a:solidFill>
          <a:latin typeface="Times" pitchFamily="1" charset="0"/>
        </a:defRPr>
      </a:lvl3pPr>
      <a:lvl4pPr algn="ctr" rtl="0" eaLnBrk="0" fontAlgn="base" hangingPunct="0">
        <a:spcBef>
          <a:spcPct val="0"/>
        </a:spcBef>
        <a:spcAft>
          <a:spcPct val="0"/>
        </a:spcAft>
        <a:defRPr sz="4400">
          <a:solidFill>
            <a:schemeClr val="tx2"/>
          </a:solidFill>
          <a:latin typeface="Times" pitchFamily="1" charset="0"/>
        </a:defRPr>
      </a:lvl4pPr>
      <a:lvl5pPr algn="ctr" rtl="0" eaLnBrk="0" fontAlgn="base" hangingPunct="0">
        <a:spcBef>
          <a:spcPct val="0"/>
        </a:spcBef>
        <a:spcAft>
          <a:spcPct val="0"/>
        </a:spcAft>
        <a:defRPr sz="4400">
          <a:solidFill>
            <a:schemeClr val="tx2"/>
          </a:solidFill>
          <a:latin typeface="Times" pitchFamily="1" charset="0"/>
        </a:defRPr>
      </a:lvl5pPr>
      <a:lvl6pPr marL="457200" algn="ctr" rtl="0" fontAlgn="base">
        <a:spcBef>
          <a:spcPct val="0"/>
        </a:spcBef>
        <a:spcAft>
          <a:spcPct val="0"/>
        </a:spcAft>
        <a:defRPr sz="4400">
          <a:solidFill>
            <a:schemeClr val="tx2"/>
          </a:solidFill>
          <a:latin typeface="Times" pitchFamily="1" charset="0"/>
        </a:defRPr>
      </a:lvl6pPr>
      <a:lvl7pPr marL="914400" algn="ctr" rtl="0" fontAlgn="base">
        <a:spcBef>
          <a:spcPct val="0"/>
        </a:spcBef>
        <a:spcAft>
          <a:spcPct val="0"/>
        </a:spcAft>
        <a:defRPr sz="4400">
          <a:solidFill>
            <a:schemeClr val="tx2"/>
          </a:solidFill>
          <a:latin typeface="Times" pitchFamily="1" charset="0"/>
        </a:defRPr>
      </a:lvl7pPr>
      <a:lvl8pPr marL="1371600" algn="ctr" rtl="0" fontAlgn="base">
        <a:spcBef>
          <a:spcPct val="0"/>
        </a:spcBef>
        <a:spcAft>
          <a:spcPct val="0"/>
        </a:spcAft>
        <a:defRPr sz="4400">
          <a:solidFill>
            <a:schemeClr val="tx2"/>
          </a:solidFill>
          <a:latin typeface="Times" pitchFamily="1" charset="0"/>
        </a:defRPr>
      </a:lvl8pPr>
      <a:lvl9pPr marL="1828800" algn="ctr" rtl="0" fontAlgn="base">
        <a:spcBef>
          <a:spcPct val="0"/>
        </a:spcBef>
        <a:spcAft>
          <a:spcPct val="0"/>
        </a:spcAft>
        <a:defRPr sz="4400">
          <a:solidFill>
            <a:schemeClr val="tx2"/>
          </a:solidFill>
          <a:latin typeface="Times" pitchFamily="1"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uib.cat/"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hyperlink" Target="http://www.uib.cat/"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www.uib.cat/"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www.uib.cat/"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www.uib.cat/"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http://www.uib.cat/"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www.uib.cat/"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www.uib.cat/"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http://www.uib.ca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www.uib.cat/"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www.uib.cat/"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http://www.uib.cat/"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1.png"/><Relationship Id="rId4" Type="http://schemas.openxmlformats.org/officeDocument/2006/relationships/hyperlink" Target="http://www.uib.cat/" TargetMode="Externa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image" Target="../media/image1.png"/><Relationship Id="rId4" Type="http://schemas.openxmlformats.org/officeDocument/2006/relationships/hyperlink" Target="http://www.uib.cat/"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image" Target="../media/image1.png"/><Relationship Id="rId4" Type="http://schemas.openxmlformats.org/officeDocument/2006/relationships/hyperlink" Target="http://www.uib.ca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236538" y="1581150"/>
            <a:ext cx="8893175" cy="1200150"/>
          </a:xfrm>
          <a:prstGeom prst="rect">
            <a:avLst/>
          </a:prstGeom>
          <a:noFill/>
          <a:ln w="9525">
            <a:noFill/>
            <a:miter lim="800000"/>
            <a:headEnd/>
            <a:tailEnd/>
          </a:ln>
        </p:spPr>
        <p:txBody>
          <a:bodyPr>
            <a:spAutoFit/>
          </a:bodyPr>
          <a:lstStyle/>
          <a:p>
            <a:pPr>
              <a:buFontTx/>
              <a:buNone/>
              <a:tabLst>
                <a:tab pos="2152650" algn="l"/>
              </a:tabLst>
            </a:pPr>
            <a:r>
              <a:rPr lang="ca-ES" sz="3600" b="0">
                <a:solidFill>
                  <a:srgbClr val="6B6BCF"/>
                </a:solidFill>
              </a:rPr>
              <a:t>L’impost de turisme sostenible i l’impacte sobre la demanda turística</a:t>
            </a:r>
          </a:p>
        </p:txBody>
      </p:sp>
      <p:sp>
        <p:nvSpPr>
          <p:cNvPr id="553987" name="Rectangle 3"/>
          <p:cNvSpPr>
            <a:spLocks noChangeArrowheads="1"/>
          </p:cNvSpPr>
          <p:nvPr/>
        </p:nvSpPr>
        <p:spPr bwMode="auto">
          <a:xfrm>
            <a:off x="2027238" y="3213100"/>
            <a:ext cx="5616575" cy="754063"/>
          </a:xfrm>
          <a:prstGeom prst="rect">
            <a:avLst/>
          </a:prstGeom>
          <a:noFill/>
          <a:ln w="9525">
            <a:noFill/>
            <a:miter lim="800000"/>
            <a:headEnd/>
            <a:tailEnd/>
          </a:ln>
          <a:effectLst/>
        </p:spPr>
        <p:txBody>
          <a:bodyPr>
            <a:spAutoFit/>
          </a:bodyPr>
          <a:lstStyle/>
          <a:p>
            <a:pPr>
              <a:buFontTx/>
              <a:buNone/>
              <a:defRPr/>
            </a:pPr>
            <a:endParaRPr lang="ca-ES" sz="1100" b="0" i="1" dirty="0">
              <a:solidFill>
                <a:srgbClr val="CC3300"/>
              </a:solidFill>
              <a:latin typeface="Helvetica Neue" pitchFamily="1" charset="0"/>
            </a:endParaRPr>
          </a:p>
          <a:p>
            <a:pPr>
              <a:buFontTx/>
              <a:buNone/>
              <a:defRPr/>
            </a:pPr>
            <a:endParaRPr lang="es-ES_tradnl" sz="1600" dirty="0">
              <a:effectLst>
                <a:outerShdw blurRad="38100" dist="38100" dir="2700000" algn="tl">
                  <a:srgbClr val="C0C0C0"/>
                </a:outerShdw>
              </a:effectLst>
            </a:endParaRPr>
          </a:p>
          <a:p>
            <a:pPr>
              <a:buFontTx/>
              <a:buNone/>
              <a:defRPr/>
            </a:pPr>
            <a:r>
              <a:rPr lang="es-ES_tradnl" sz="1600" dirty="0">
                <a:effectLst>
                  <a:outerShdw blurRad="38100" dist="38100" dir="2700000" algn="tl">
                    <a:srgbClr val="C0C0C0"/>
                  </a:outerShdw>
                </a:effectLst>
              </a:rPr>
              <a:t> Jaume Rosselló Nadal i Andreu Sansó Rosselló</a:t>
            </a:r>
            <a:endParaRPr lang="es-ES_tradnl" sz="900" b="0" dirty="0"/>
          </a:p>
        </p:txBody>
      </p:sp>
      <p:grpSp>
        <p:nvGrpSpPr>
          <p:cNvPr id="2052" name="Group 10"/>
          <p:cNvGrpSpPr>
            <a:grpSpLocks/>
          </p:cNvGrpSpPr>
          <p:nvPr/>
        </p:nvGrpSpPr>
        <p:grpSpPr bwMode="auto">
          <a:xfrm>
            <a:off x="2595563" y="4437063"/>
            <a:ext cx="4175125" cy="1100137"/>
            <a:chOff x="1701" y="2917"/>
            <a:chExt cx="2631" cy="693"/>
          </a:xfrm>
        </p:grpSpPr>
        <p:pic>
          <p:nvPicPr>
            <p:cNvPr id="2056" name="Picture 4" descr="Universitat de les Illes Balears">
              <a:hlinkClick r:id="rId3"/>
            </p:cNvPr>
            <p:cNvPicPr>
              <a:picLocks noChangeAspect="1" noChangeArrowheads="1"/>
            </p:cNvPicPr>
            <p:nvPr/>
          </p:nvPicPr>
          <p:blipFill>
            <a:blip r:embed="rId4"/>
            <a:srcRect/>
            <a:stretch>
              <a:fillRect/>
            </a:stretch>
          </p:blipFill>
          <p:spPr bwMode="auto">
            <a:xfrm>
              <a:off x="2245" y="2917"/>
              <a:ext cx="1407" cy="377"/>
            </a:xfrm>
            <a:prstGeom prst="rect">
              <a:avLst/>
            </a:prstGeom>
            <a:noFill/>
            <a:ln w="9525">
              <a:noFill/>
              <a:miter lim="800000"/>
              <a:headEnd/>
              <a:tailEnd/>
            </a:ln>
          </p:spPr>
        </p:pic>
        <p:sp>
          <p:nvSpPr>
            <p:cNvPr id="553993" name="Rectangle 9"/>
            <p:cNvSpPr>
              <a:spLocks noChangeArrowheads="1"/>
            </p:cNvSpPr>
            <p:nvPr/>
          </p:nvSpPr>
          <p:spPr bwMode="auto">
            <a:xfrm>
              <a:off x="1701" y="3203"/>
              <a:ext cx="2631" cy="407"/>
            </a:xfrm>
            <a:prstGeom prst="rect">
              <a:avLst/>
            </a:prstGeom>
            <a:noFill/>
            <a:ln w="9525">
              <a:noFill/>
              <a:miter lim="800000"/>
              <a:headEnd/>
              <a:tailEnd/>
            </a:ln>
            <a:effectLst/>
          </p:spPr>
          <p:txBody>
            <a:bodyPr>
              <a:spAutoFit/>
            </a:bodyPr>
            <a:lstStyle>
              <a:lvl1pPr>
                <a:defRPr sz="2400" b="1">
                  <a:solidFill>
                    <a:schemeClr val="tx1"/>
                  </a:solidFill>
                  <a:latin typeface="Verdana" pitchFamily="34" charset="0"/>
                  <a:cs typeface="Arial" pitchFamily="34" charset="0"/>
                </a:defRPr>
              </a:lvl1pPr>
              <a:lvl2pPr marL="742950" indent="-285750">
                <a:defRPr sz="2400" b="1">
                  <a:solidFill>
                    <a:schemeClr val="tx1"/>
                  </a:solidFill>
                  <a:latin typeface="Verdana" pitchFamily="34" charset="0"/>
                  <a:cs typeface="Arial" pitchFamily="34" charset="0"/>
                </a:defRPr>
              </a:lvl2pPr>
              <a:lvl3pPr marL="1143000" indent="-228600">
                <a:defRPr sz="2400" b="1">
                  <a:solidFill>
                    <a:schemeClr val="tx1"/>
                  </a:solidFill>
                  <a:latin typeface="Verdana" pitchFamily="34" charset="0"/>
                  <a:cs typeface="Arial" pitchFamily="34" charset="0"/>
                </a:defRPr>
              </a:lvl3pPr>
              <a:lvl4pPr marL="1600200" indent="-228600">
                <a:defRPr sz="2400" b="1">
                  <a:solidFill>
                    <a:schemeClr val="tx1"/>
                  </a:solidFill>
                  <a:latin typeface="Verdana" pitchFamily="34" charset="0"/>
                  <a:cs typeface="Arial" pitchFamily="34" charset="0"/>
                </a:defRPr>
              </a:lvl4pPr>
              <a:lvl5pPr marL="2057400" indent="-228600">
                <a:defRPr sz="2400" b="1">
                  <a:solidFill>
                    <a:schemeClr val="tx1"/>
                  </a:solidFill>
                  <a:latin typeface="Verdana" pitchFamily="34" charset="0"/>
                  <a:cs typeface="Arial" pitchFamily="34" charset="0"/>
                </a:defRPr>
              </a:lvl5pPr>
              <a:lvl6pPr marL="2514600" indent="-228600" algn="ctr" eaLnBrk="0" fontAlgn="base" hangingPunct="0">
                <a:spcBef>
                  <a:spcPct val="0"/>
                </a:spcBef>
                <a:spcAft>
                  <a:spcPct val="0"/>
                </a:spcAft>
                <a:buFont typeface="Arial" pitchFamily="34" charset="0"/>
                <a:defRPr sz="2400" b="1">
                  <a:solidFill>
                    <a:schemeClr val="tx1"/>
                  </a:solidFill>
                  <a:latin typeface="Verdana" pitchFamily="34" charset="0"/>
                  <a:cs typeface="Arial" pitchFamily="34" charset="0"/>
                </a:defRPr>
              </a:lvl6pPr>
              <a:lvl7pPr marL="2971800" indent="-228600" algn="ctr" eaLnBrk="0" fontAlgn="base" hangingPunct="0">
                <a:spcBef>
                  <a:spcPct val="0"/>
                </a:spcBef>
                <a:spcAft>
                  <a:spcPct val="0"/>
                </a:spcAft>
                <a:buFont typeface="Arial" pitchFamily="34" charset="0"/>
                <a:defRPr sz="2400" b="1">
                  <a:solidFill>
                    <a:schemeClr val="tx1"/>
                  </a:solidFill>
                  <a:latin typeface="Verdana" pitchFamily="34" charset="0"/>
                  <a:cs typeface="Arial" pitchFamily="34" charset="0"/>
                </a:defRPr>
              </a:lvl7pPr>
              <a:lvl8pPr marL="3429000" indent="-228600" algn="ctr" eaLnBrk="0" fontAlgn="base" hangingPunct="0">
                <a:spcBef>
                  <a:spcPct val="0"/>
                </a:spcBef>
                <a:spcAft>
                  <a:spcPct val="0"/>
                </a:spcAft>
                <a:buFont typeface="Arial" pitchFamily="34" charset="0"/>
                <a:defRPr sz="2400" b="1">
                  <a:solidFill>
                    <a:schemeClr val="tx1"/>
                  </a:solidFill>
                  <a:latin typeface="Verdana" pitchFamily="34" charset="0"/>
                  <a:cs typeface="Arial" pitchFamily="34" charset="0"/>
                </a:defRPr>
              </a:lvl8pPr>
              <a:lvl9pPr marL="3886200" indent="-228600" algn="ctr" eaLnBrk="0" fontAlgn="base" hangingPunct="0">
                <a:spcBef>
                  <a:spcPct val="0"/>
                </a:spcBef>
                <a:spcAft>
                  <a:spcPct val="0"/>
                </a:spcAft>
                <a:buFont typeface="Arial" pitchFamily="34" charset="0"/>
                <a:defRPr sz="2400" b="1">
                  <a:solidFill>
                    <a:schemeClr val="tx1"/>
                  </a:solidFill>
                  <a:latin typeface="Verdana" pitchFamily="34" charset="0"/>
                  <a:cs typeface="Arial" pitchFamily="34" charset="0"/>
                </a:defRPr>
              </a:lvl9pPr>
            </a:lstStyle>
            <a:p>
              <a:pPr>
                <a:buFontTx/>
                <a:buNone/>
                <a:defRPr/>
              </a:pPr>
              <a:endParaRPr lang="ca-ES" altLang="ca-ES" sz="1100" b="0" i="1" dirty="0" smtClean="0">
                <a:solidFill>
                  <a:srgbClr val="CC3300"/>
                </a:solidFill>
                <a:latin typeface="Helvetica Neue" pitchFamily="1" charset="0"/>
              </a:endParaRPr>
            </a:p>
            <a:p>
              <a:pPr>
                <a:buFontTx/>
                <a:buNone/>
                <a:defRPr/>
              </a:pPr>
              <a:r>
                <a:rPr lang="es-ES_tradnl" altLang="ca-ES" sz="1600" dirty="0" err="1" smtClean="0">
                  <a:effectLst>
                    <a:outerShdw blurRad="38100" dist="38100" dir="2700000" algn="tl">
                      <a:srgbClr val="C0C0C0"/>
                    </a:outerShdw>
                  </a:effectLst>
                  <a:latin typeface="Times New Roman" pitchFamily="18" charset="0"/>
                  <a:cs typeface="Times New Roman" pitchFamily="18" charset="0"/>
                </a:rPr>
                <a:t>Departament</a:t>
              </a:r>
              <a:r>
                <a:rPr lang="es-ES_tradnl" altLang="ca-ES" sz="1600" dirty="0" smtClean="0">
                  <a:effectLst>
                    <a:outerShdw blurRad="38100" dist="38100" dir="2700000" algn="tl">
                      <a:srgbClr val="C0C0C0"/>
                    </a:outerShdw>
                  </a:effectLst>
                  <a:latin typeface="Times New Roman" pitchFamily="18" charset="0"/>
                  <a:cs typeface="Times New Roman" pitchFamily="18" charset="0"/>
                </a:rPr>
                <a:t> </a:t>
              </a:r>
              <a:r>
                <a:rPr lang="es-ES_tradnl" altLang="ca-ES" sz="1600" dirty="0" err="1" smtClean="0">
                  <a:effectLst>
                    <a:outerShdw blurRad="38100" dist="38100" dir="2700000" algn="tl">
                      <a:srgbClr val="C0C0C0"/>
                    </a:outerShdw>
                  </a:effectLst>
                  <a:latin typeface="Times New Roman" pitchFamily="18" charset="0"/>
                  <a:cs typeface="Times New Roman" pitchFamily="18" charset="0"/>
                </a:rPr>
                <a:t>d’Economia</a:t>
              </a:r>
              <a:r>
                <a:rPr lang="es-ES_tradnl" altLang="ca-ES" sz="1600" dirty="0" smtClean="0">
                  <a:effectLst>
                    <a:outerShdw blurRad="38100" dist="38100" dir="2700000" algn="tl">
                      <a:srgbClr val="C0C0C0"/>
                    </a:outerShdw>
                  </a:effectLst>
                  <a:latin typeface="Times New Roman" pitchFamily="18" charset="0"/>
                  <a:cs typeface="Times New Roman" pitchFamily="18" charset="0"/>
                </a:rPr>
                <a:t> Aplicada</a:t>
              </a:r>
            </a:p>
            <a:p>
              <a:pPr>
                <a:buFontTx/>
                <a:buNone/>
                <a:defRPr/>
              </a:pPr>
              <a:endParaRPr lang="es-ES_tradnl" altLang="ca-ES" sz="900" b="0" dirty="0" smtClean="0">
                <a:latin typeface="Times New Roman" pitchFamily="18" charset="0"/>
                <a:cs typeface="Times New Roman" pitchFamily="18" charset="0"/>
              </a:endParaRPr>
            </a:p>
          </p:txBody>
        </p:sp>
      </p:grpSp>
      <p:sp>
        <p:nvSpPr>
          <p:cNvPr id="2053" name="Rectangle 11"/>
          <p:cNvSpPr>
            <a:spLocks noChangeArrowheads="1"/>
          </p:cNvSpPr>
          <p:nvPr/>
        </p:nvSpPr>
        <p:spPr bwMode="auto">
          <a:xfrm>
            <a:off x="3290888" y="5870575"/>
            <a:ext cx="3384550" cy="523875"/>
          </a:xfrm>
          <a:prstGeom prst="rect">
            <a:avLst/>
          </a:prstGeom>
          <a:noFill/>
          <a:ln w="6350" algn="ctr">
            <a:noFill/>
            <a:miter lim="800000"/>
            <a:headEnd/>
            <a:tailEnd/>
          </a:ln>
          <a:effectLst/>
        </p:spPr>
        <p:txBody>
          <a:bodyPr anchor="ctr">
            <a:spAutoFit/>
          </a:bodyPr>
          <a:lstStyle/>
          <a:p>
            <a:pPr>
              <a:buFontTx/>
              <a:buNone/>
            </a:pPr>
            <a:endParaRPr lang="es-ES_tradnl" altLang="ca-ES" sz="1400"/>
          </a:p>
          <a:p>
            <a:pPr>
              <a:buFontTx/>
              <a:buNone/>
            </a:pPr>
            <a:r>
              <a:rPr lang="es-ES_tradnl" altLang="ca-ES" sz="1400" b="0" i="1"/>
              <a:t>Octubre 2016 </a:t>
            </a:r>
          </a:p>
        </p:txBody>
      </p:sp>
      <p:sp>
        <p:nvSpPr>
          <p:cNvPr id="2054" name="AutoShape 13" descr="Resultat d'imatges de griffith university"/>
          <p:cNvSpPr>
            <a:spLocks noChangeAspect="1" noChangeArrowheads="1"/>
          </p:cNvSpPr>
          <p:nvPr/>
        </p:nvSpPr>
        <p:spPr bwMode="auto">
          <a:xfrm>
            <a:off x="4276725" y="2628900"/>
            <a:ext cx="304800" cy="304800"/>
          </a:xfrm>
          <a:prstGeom prst="rect">
            <a:avLst/>
          </a:prstGeom>
          <a:noFill/>
          <a:ln w="9525">
            <a:noFill/>
            <a:miter lim="800000"/>
            <a:headEnd/>
            <a:tailEnd/>
          </a:ln>
        </p:spPr>
        <p:txBody>
          <a:bodyPr/>
          <a:lstStyle/>
          <a:p>
            <a:pPr>
              <a:buFontTx/>
              <a:buNone/>
            </a:pPr>
            <a:endParaRPr lang="ca-ES" altLang="ca-ES"/>
          </a:p>
        </p:txBody>
      </p:sp>
      <p:sp>
        <p:nvSpPr>
          <p:cNvPr id="2055" name="AutoShape 13" descr="Resultat d'imatges de victoria university technology"/>
          <p:cNvSpPr>
            <a:spLocks noChangeAspect="1" noChangeArrowheads="1"/>
          </p:cNvSpPr>
          <p:nvPr/>
        </p:nvSpPr>
        <p:spPr bwMode="auto">
          <a:xfrm>
            <a:off x="4530725" y="-182563"/>
            <a:ext cx="304800" cy="304801"/>
          </a:xfrm>
          <a:prstGeom prst="rect">
            <a:avLst/>
          </a:prstGeom>
          <a:noFill/>
          <a:ln w="9525">
            <a:noFill/>
            <a:miter lim="800000"/>
            <a:headEnd/>
            <a:tailEnd/>
          </a:ln>
        </p:spPr>
        <p:txBody>
          <a:bodyPr/>
          <a:lstStyle/>
          <a:p>
            <a:pPr>
              <a:buFontTx/>
              <a:buNone/>
            </a:pPr>
            <a:endParaRPr lang="ca-ES" altLang="ca-E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p:cNvSpPr>
            <a:spLocks noChangeArrowheads="1"/>
          </p:cNvSpPr>
          <p:nvPr/>
        </p:nvSpPr>
        <p:spPr bwMode="auto">
          <a:xfrm>
            <a:off x="993775" y="6521450"/>
            <a:ext cx="428625" cy="336550"/>
          </a:xfrm>
          <a:prstGeom prst="rect">
            <a:avLst/>
          </a:prstGeom>
          <a:noFill/>
          <a:ln w="9525">
            <a:noFill/>
            <a:miter lim="800000"/>
            <a:headEnd/>
            <a:tailEnd/>
          </a:ln>
        </p:spPr>
        <p:txBody>
          <a:bodyPr wrap="none">
            <a:spAutoFit/>
          </a:bodyPr>
          <a:lstStyle/>
          <a:p>
            <a:pPr algn="r">
              <a:buFontTx/>
              <a:buNone/>
            </a:pPr>
            <a:fld id="{952AE5BD-6558-4147-A9C2-818958D9E532}" type="slidenum">
              <a:rPr lang="es-ES_tradnl" altLang="ca-ES" sz="1600">
                <a:solidFill>
                  <a:srgbClr val="000066"/>
                </a:solidFill>
                <a:latin typeface="Helvetica Neue" pitchFamily="1" charset="0"/>
              </a:rPr>
              <a:pPr algn="r">
                <a:buFontTx/>
                <a:buNone/>
              </a:pPr>
              <a:t>10</a:t>
            </a:fld>
            <a:endParaRPr lang="es-ES_tradnl" altLang="ca-ES" sz="1400">
              <a:solidFill>
                <a:srgbClr val="000066"/>
              </a:solidFill>
              <a:latin typeface="Helvetica Neue" pitchFamily="1" charset="0"/>
            </a:endParaRPr>
          </a:p>
        </p:txBody>
      </p:sp>
      <p:sp>
        <p:nvSpPr>
          <p:cNvPr id="734217" name="Rectangle 9"/>
          <p:cNvSpPr>
            <a:spLocks noChangeArrowheads="1"/>
          </p:cNvSpPr>
          <p:nvPr/>
        </p:nvSpPr>
        <p:spPr bwMode="auto">
          <a:xfrm>
            <a:off x="1116013" y="188913"/>
            <a:ext cx="7740650" cy="722312"/>
          </a:xfrm>
          <a:prstGeom prst="rect">
            <a:avLst/>
          </a:prstGeom>
          <a:noFill/>
          <a:ln w="9525">
            <a:noFill/>
            <a:miter lim="800000"/>
            <a:headEnd/>
            <a:tailEnd/>
          </a:ln>
          <a:effectLst/>
        </p:spPr>
        <p:txBody>
          <a:bodyPr>
            <a:spAutoFit/>
          </a:bodyPr>
          <a:lstStyle>
            <a:lvl1pPr>
              <a:tabLst>
                <a:tab pos="2152650" algn="l"/>
              </a:tabLst>
              <a:defRPr sz="2400" b="1">
                <a:solidFill>
                  <a:schemeClr val="tx1"/>
                </a:solidFill>
                <a:latin typeface="Verdana" pitchFamily="34" charset="0"/>
                <a:cs typeface="Arial" pitchFamily="34" charset="0"/>
              </a:defRPr>
            </a:lvl1pPr>
            <a:lvl2pPr marL="742950" indent="-285750">
              <a:tabLst>
                <a:tab pos="2152650" algn="l"/>
              </a:tabLst>
              <a:defRPr sz="2400" b="1">
                <a:solidFill>
                  <a:schemeClr val="tx1"/>
                </a:solidFill>
                <a:latin typeface="Verdana" pitchFamily="34" charset="0"/>
                <a:cs typeface="Arial" pitchFamily="34" charset="0"/>
              </a:defRPr>
            </a:lvl2pPr>
            <a:lvl3pPr marL="1143000" indent="-228600">
              <a:tabLst>
                <a:tab pos="2152650" algn="l"/>
              </a:tabLst>
              <a:defRPr sz="2400" b="1">
                <a:solidFill>
                  <a:schemeClr val="tx1"/>
                </a:solidFill>
                <a:latin typeface="Verdana" pitchFamily="34" charset="0"/>
                <a:cs typeface="Arial" pitchFamily="34" charset="0"/>
              </a:defRPr>
            </a:lvl3pPr>
            <a:lvl4pPr marL="1600200" indent="-228600">
              <a:tabLst>
                <a:tab pos="2152650" algn="l"/>
              </a:tabLst>
              <a:defRPr sz="2400" b="1">
                <a:solidFill>
                  <a:schemeClr val="tx1"/>
                </a:solidFill>
                <a:latin typeface="Verdana" pitchFamily="34" charset="0"/>
                <a:cs typeface="Arial" pitchFamily="34" charset="0"/>
              </a:defRPr>
            </a:lvl4pPr>
            <a:lvl5pPr marL="2057400" indent="-228600">
              <a:tabLst>
                <a:tab pos="2152650" algn="l"/>
              </a:tabLst>
              <a:defRPr sz="2400" b="1">
                <a:solidFill>
                  <a:schemeClr val="tx1"/>
                </a:solidFill>
                <a:latin typeface="Verdana" pitchFamily="34" charset="0"/>
                <a:cs typeface="Arial" pitchFamily="34" charset="0"/>
              </a:defRPr>
            </a:lvl5pPr>
            <a:lvl6pPr marL="25146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6pPr>
            <a:lvl7pPr marL="29718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7pPr>
            <a:lvl8pPr marL="34290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8pPr>
            <a:lvl9pPr marL="38862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9pPr>
          </a:lstStyle>
          <a:p>
            <a:pPr>
              <a:lnSpc>
                <a:spcPct val="120000"/>
              </a:lnSpc>
              <a:buFontTx/>
              <a:buNone/>
              <a:defRPr/>
            </a:pPr>
            <a:r>
              <a:rPr lang="en-US" altLang="ca-ES" sz="1800" dirty="0" err="1" smtClean="0">
                <a:solidFill>
                  <a:srgbClr val="000066"/>
                </a:solidFill>
                <a:effectLst>
                  <a:outerShdw blurRad="38100" dist="38100" dir="2700000" algn="tl">
                    <a:srgbClr val="C0C0C0"/>
                  </a:outerShdw>
                </a:effectLst>
              </a:rPr>
              <a:t>L’impost</a:t>
            </a:r>
            <a:r>
              <a:rPr lang="en-US" altLang="ca-ES" sz="1800" dirty="0" smtClean="0">
                <a:solidFill>
                  <a:srgbClr val="000066"/>
                </a:solidFill>
                <a:effectLst>
                  <a:outerShdw blurRad="38100" dist="38100" dir="2700000" algn="tl">
                    <a:srgbClr val="C0C0C0"/>
                  </a:outerShdw>
                </a:effectLst>
              </a:rPr>
              <a:t> de </a:t>
            </a:r>
            <a:r>
              <a:rPr lang="en-US" altLang="ca-ES" sz="1800" dirty="0" err="1" smtClean="0">
                <a:solidFill>
                  <a:srgbClr val="000066"/>
                </a:solidFill>
                <a:effectLst>
                  <a:outerShdw blurRad="38100" dist="38100" dir="2700000" algn="tl">
                    <a:srgbClr val="C0C0C0"/>
                  </a:outerShdw>
                </a:effectLst>
              </a:rPr>
              <a:t>turisme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sostenible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i</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l’impacte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sobre</a:t>
            </a:r>
            <a:r>
              <a:rPr lang="en-US" altLang="ca-ES" sz="1800" dirty="0" smtClean="0">
                <a:solidFill>
                  <a:srgbClr val="000066"/>
                </a:solidFill>
                <a:effectLst>
                  <a:outerShdw blurRad="38100" dist="38100" dir="2700000" algn="tl">
                    <a:srgbClr val="C0C0C0"/>
                  </a:outerShdw>
                </a:effectLst>
              </a:rPr>
              <a:t> la </a:t>
            </a:r>
            <a:r>
              <a:rPr lang="en-US" altLang="ca-ES" sz="1800" dirty="0" err="1" smtClean="0">
                <a:solidFill>
                  <a:srgbClr val="000066"/>
                </a:solidFill>
                <a:effectLst>
                  <a:outerShdw blurRad="38100" dist="38100" dir="2700000" algn="tl">
                    <a:srgbClr val="C0C0C0"/>
                  </a:outerShdw>
                </a:effectLst>
              </a:rPr>
              <a:t>demanda</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turística</a:t>
            </a:r>
            <a:endParaRPr lang="ca-ES" altLang="ca-ES" sz="1800" dirty="0" smtClean="0">
              <a:solidFill>
                <a:srgbClr val="000066"/>
              </a:solidFill>
              <a:effectLst>
                <a:outerShdw blurRad="38100" dist="38100" dir="2700000" algn="tl">
                  <a:srgbClr val="C0C0C0"/>
                </a:outerShdw>
              </a:effectLst>
            </a:endParaRPr>
          </a:p>
        </p:txBody>
      </p:sp>
      <p:grpSp>
        <p:nvGrpSpPr>
          <p:cNvPr id="11268" name="Group 10"/>
          <p:cNvGrpSpPr>
            <a:grpSpLocks/>
          </p:cNvGrpSpPr>
          <p:nvPr/>
        </p:nvGrpSpPr>
        <p:grpSpPr bwMode="auto">
          <a:xfrm>
            <a:off x="144463" y="333375"/>
            <a:ext cx="1403350" cy="425450"/>
            <a:chOff x="1701" y="2917"/>
            <a:chExt cx="2631" cy="739"/>
          </a:xfrm>
        </p:grpSpPr>
        <p:pic>
          <p:nvPicPr>
            <p:cNvPr id="11327" name="Picture 11" descr="Universitat de les Illes Balears">
              <a:hlinkClick r:id="rId3"/>
            </p:cNvPr>
            <p:cNvPicPr>
              <a:picLocks noChangeAspect="1" noChangeArrowheads="1"/>
            </p:cNvPicPr>
            <p:nvPr/>
          </p:nvPicPr>
          <p:blipFill>
            <a:blip r:embed="rId4"/>
            <a:srcRect/>
            <a:stretch>
              <a:fillRect/>
            </a:stretch>
          </p:blipFill>
          <p:spPr bwMode="auto">
            <a:xfrm>
              <a:off x="2245" y="2917"/>
              <a:ext cx="1407" cy="377"/>
            </a:xfrm>
            <a:prstGeom prst="rect">
              <a:avLst/>
            </a:prstGeom>
            <a:noFill/>
            <a:ln w="9525">
              <a:noFill/>
              <a:miter lim="800000"/>
              <a:headEnd/>
              <a:tailEnd/>
            </a:ln>
          </p:spPr>
        </p:pic>
        <p:sp>
          <p:nvSpPr>
            <p:cNvPr id="734220" name="Rectangle 12"/>
            <p:cNvSpPr>
              <a:spLocks noChangeArrowheads="1"/>
            </p:cNvSpPr>
            <p:nvPr/>
          </p:nvSpPr>
          <p:spPr bwMode="auto">
            <a:xfrm>
              <a:off x="1701" y="3204"/>
              <a:ext cx="2631" cy="452"/>
            </a:xfrm>
            <a:prstGeom prst="rect">
              <a:avLst/>
            </a:prstGeom>
            <a:noFill/>
            <a:ln w="9525">
              <a:noFill/>
              <a:miter lim="800000"/>
              <a:headEnd/>
              <a:tailEnd/>
            </a:ln>
            <a:effectLst/>
          </p:spPr>
          <p:txBody>
            <a:bodyPr>
              <a:spAutoFit/>
            </a:bodyPr>
            <a:lstStyle/>
            <a:p>
              <a:pPr>
                <a:buFontTx/>
                <a:buNone/>
                <a:defRPr/>
              </a:pPr>
              <a:endParaRPr lang="ca-ES" sz="500" b="0" i="1">
                <a:solidFill>
                  <a:srgbClr val="CC3300"/>
                </a:solidFill>
                <a:latin typeface="Helvetica Neue" pitchFamily="1" charset="0"/>
              </a:endParaRPr>
            </a:p>
            <a:p>
              <a:pPr>
                <a:buFontTx/>
                <a:buNone/>
                <a:defRPr/>
              </a:pPr>
              <a:r>
                <a:rPr lang="es-ES_tradnl" sz="600">
                  <a:effectLst>
                    <a:outerShdw blurRad="38100" dist="38100" dir="2700000" algn="tl">
                      <a:srgbClr val="C0C0C0"/>
                    </a:outerShdw>
                  </a:effectLst>
                  <a:latin typeface="Times New Roman" pitchFamily="18" charset="0"/>
                  <a:cs typeface="Times New Roman" pitchFamily="18" charset="0"/>
                </a:rPr>
                <a:t>Departament d’Economia Aplicada</a:t>
              </a:r>
              <a:endParaRPr lang="es-ES_tradnl" sz="200" b="0">
                <a:latin typeface="Times New Roman" pitchFamily="18" charset="0"/>
                <a:cs typeface="Times New Roman" pitchFamily="18" charset="0"/>
              </a:endParaRPr>
            </a:p>
          </p:txBody>
        </p:sp>
      </p:grpSp>
      <p:sp>
        <p:nvSpPr>
          <p:cNvPr id="734221" name="Line 13"/>
          <p:cNvSpPr>
            <a:spLocks noChangeShapeType="1"/>
          </p:cNvSpPr>
          <p:nvPr/>
        </p:nvSpPr>
        <p:spPr bwMode="auto">
          <a:xfrm>
            <a:off x="1476375" y="6453188"/>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734222" name="Line 14"/>
          <p:cNvSpPr>
            <a:spLocks noChangeShapeType="1"/>
          </p:cNvSpPr>
          <p:nvPr/>
        </p:nvSpPr>
        <p:spPr bwMode="auto">
          <a:xfrm>
            <a:off x="1476375" y="1052513"/>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734223" name="Line 15"/>
          <p:cNvSpPr>
            <a:spLocks noChangeShapeType="1"/>
          </p:cNvSpPr>
          <p:nvPr/>
        </p:nvSpPr>
        <p:spPr bwMode="auto">
          <a:xfrm flipH="1">
            <a:off x="1476375" y="6453188"/>
            <a:ext cx="0" cy="404812"/>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11272" name="Rectangle 3"/>
          <p:cNvSpPr>
            <a:spLocks noChangeArrowheads="1"/>
          </p:cNvSpPr>
          <p:nvPr/>
        </p:nvSpPr>
        <p:spPr bwMode="auto">
          <a:xfrm>
            <a:off x="0" y="1052513"/>
            <a:ext cx="1476375" cy="1081087"/>
          </a:xfrm>
          <a:prstGeom prst="rect">
            <a:avLst/>
          </a:prstGeom>
          <a:noFill/>
          <a:ln w="6350">
            <a:solidFill>
              <a:srgbClr val="000066"/>
            </a:solidFill>
            <a:miter lim="800000"/>
            <a:headEnd/>
            <a:tailEnd/>
          </a:ln>
        </p:spPr>
        <p:txBody>
          <a:bodyPr anchor="ctr"/>
          <a:lstStyle/>
          <a:p>
            <a:pPr marL="361950" indent="-361950" algn="l">
              <a:buFontTx/>
              <a:buNone/>
            </a:pPr>
            <a:r>
              <a:rPr lang="en-US" altLang="ca-ES" sz="1100">
                <a:solidFill>
                  <a:srgbClr val="000066"/>
                </a:solidFill>
              </a:rPr>
              <a:t>1.	Introducció</a:t>
            </a:r>
          </a:p>
        </p:txBody>
      </p:sp>
      <p:sp>
        <p:nvSpPr>
          <p:cNvPr id="11273" name="Rectangle 4"/>
          <p:cNvSpPr>
            <a:spLocks noChangeArrowheads="1"/>
          </p:cNvSpPr>
          <p:nvPr/>
        </p:nvSpPr>
        <p:spPr bwMode="auto">
          <a:xfrm>
            <a:off x="0" y="2132013"/>
            <a:ext cx="1476375" cy="1081087"/>
          </a:xfrm>
          <a:prstGeom prst="rect">
            <a:avLst/>
          </a:prstGeom>
          <a:noFill/>
          <a:ln w="6350">
            <a:solidFill>
              <a:srgbClr val="000066"/>
            </a:solidFill>
            <a:miter lim="800000"/>
            <a:headEnd/>
            <a:tailEnd/>
          </a:ln>
        </p:spPr>
        <p:txBody>
          <a:bodyPr anchor="ctr"/>
          <a:lstStyle/>
          <a:p>
            <a:pPr marL="177800" indent="-177800" algn="l">
              <a:buFontTx/>
              <a:buNone/>
            </a:pPr>
            <a:r>
              <a:rPr lang="en-US" altLang="ca-ES" sz="1100">
                <a:solidFill>
                  <a:srgbClr val="000066"/>
                </a:solidFill>
              </a:rPr>
              <a:t>2.	Fonaments</a:t>
            </a:r>
          </a:p>
        </p:txBody>
      </p:sp>
      <p:sp>
        <p:nvSpPr>
          <p:cNvPr id="11274" name="Rectangle 6"/>
          <p:cNvSpPr>
            <a:spLocks noChangeArrowheads="1"/>
          </p:cNvSpPr>
          <p:nvPr/>
        </p:nvSpPr>
        <p:spPr bwMode="auto">
          <a:xfrm>
            <a:off x="0" y="3211513"/>
            <a:ext cx="1476375" cy="1081087"/>
          </a:xfrm>
          <a:prstGeom prst="rect">
            <a:avLst/>
          </a:prstGeom>
          <a:solidFill>
            <a:srgbClr val="000066"/>
          </a:solidFill>
          <a:ln w="6350">
            <a:solidFill>
              <a:srgbClr val="000066"/>
            </a:solidFill>
            <a:miter lim="800000"/>
            <a:headEnd/>
            <a:tailEnd/>
          </a:ln>
        </p:spPr>
        <p:txBody>
          <a:bodyPr anchor="ctr"/>
          <a:lstStyle/>
          <a:p>
            <a:pPr marL="177800" indent="-177800" algn="l">
              <a:buFontTx/>
              <a:buNone/>
            </a:pPr>
            <a:r>
              <a:rPr lang="en-US" altLang="ca-ES" sz="1100">
                <a:solidFill>
                  <a:schemeClr val="bg1"/>
                </a:solidFill>
              </a:rPr>
              <a:t>3.	Elasticitat Preu a Espanya i a Balears</a:t>
            </a:r>
          </a:p>
        </p:txBody>
      </p:sp>
      <p:sp>
        <p:nvSpPr>
          <p:cNvPr id="11275" name="Rectangle 8"/>
          <p:cNvSpPr>
            <a:spLocks noChangeArrowheads="1"/>
          </p:cNvSpPr>
          <p:nvPr/>
        </p:nvSpPr>
        <p:spPr bwMode="auto">
          <a:xfrm>
            <a:off x="0" y="5372100"/>
            <a:ext cx="1476375" cy="1081088"/>
          </a:xfrm>
          <a:prstGeom prst="rect">
            <a:avLst/>
          </a:prstGeom>
          <a:noFill/>
          <a:ln w="6350">
            <a:solidFill>
              <a:srgbClr val="000066"/>
            </a:solidFill>
            <a:miter lim="800000"/>
            <a:headEnd/>
            <a:tailEnd/>
          </a:ln>
        </p:spPr>
        <p:txBody>
          <a:bodyPr anchor="ctr"/>
          <a:lstStyle/>
          <a:p>
            <a:pPr algn="l">
              <a:buFontTx/>
              <a:buNone/>
            </a:pPr>
            <a:r>
              <a:rPr lang="en-US" altLang="ca-ES" sz="1100">
                <a:solidFill>
                  <a:srgbClr val="000066"/>
                </a:solidFill>
              </a:rPr>
              <a:t>5. Conclusions</a:t>
            </a:r>
          </a:p>
        </p:txBody>
      </p:sp>
      <p:sp>
        <p:nvSpPr>
          <p:cNvPr id="11276" name="Rectangle 7"/>
          <p:cNvSpPr>
            <a:spLocks noChangeArrowheads="1"/>
          </p:cNvSpPr>
          <p:nvPr/>
        </p:nvSpPr>
        <p:spPr bwMode="auto">
          <a:xfrm>
            <a:off x="0" y="4292600"/>
            <a:ext cx="1476375" cy="1081088"/>
          </a:xfrm>
          <a:prstGeom prst="rect">
            <a:avLst/>
          </a:prstGeom>
          <a:noFill/>
          <a:ln w="6350">
            <a:solidFill>
              <a:srgbClr val="000066"/>
            </a:solidFill>
            <a:miter lim="800000"/>
            <a:headEnd/>
            <a:tailEnd/>
          </a:ln>
        </p:spPr>
        <p:txBody>
          <a:bodyPr anchor="ctr"/>
          <a:lstStyle/>
          <a:p>
            <a:pPr marL="185738" indent="-185738" algn="l">
              <a:buFontTx/>
              <a:buNone/>
            </a:pPr>
            <a:r>
              <a:rPr lang="es-ES" altLang="ca-ES" sz="1100">
                <a:solidFill>
                  <a:srgbClr val="000066"/>
                </a:solidFill>
              </a:rPr>
              <a:t>4.	Estimació de l’efecte preu</a:t>
            </a:r>
            <a:endParaRPr lang="en-US" altLang="ca-ES" sz="1100">
              <a:solidFill>
                <a:srgbClr val="000066"/>
              </a:solidFill>
            </a:endParaRPr>
          </a:p>
        </p:txBody>
      </p:sp>
      <p:graphicFrame>
        <p:nvGraphicFramePr>
          <p:cNvPr id="3" name="2 Tabla"/>
          <p:cNvGraphicFramePr>
            <a:graphicFrameLocks noGrp="1"/>
          </p:cNvGraphicFramePr>
          <p:nvPr/>
        </p:nvGraphicFramePr>
        <p:xfrm>
          <a:off x="1908175" y="2363788"/>
          <a:ext cx="6624735" cy="3009900"/>
        </p:xfrm>
        <a:graphic>
          <a:graphicData uri="http://schemas.openxmlformats.org/drawingml/2006/table">
            <a:tbl>
              <a:tblPr>
                <a:tableStyleId>{5C22544A-7EE6-4342-B048-85BDC9FD1C3A}</a:tableStyleId>
              </a:tblPr>
              <a:tblGrid>
                <a:gridCol w="2208245"/>
                <a:gridCol w="2208245"/>
                <a:gridCol w="2208245"/>
              </a:tblGrid>
              <a:tr h="200025">
                <a:tc>
                  <a:txBody>
                    <a:bodyPr/>
                    <a:lstStyle/>
                    <a:p>
                      <a:pPr algn="ctr" rtl="0" fontAlgn="ctr"/>
                      <a:r>
                        <a:rPr lang="ca-ES" sz="1050" u="none" strike="noStrike" dirty="0">
                          <a:solidFill>
                            <a:schemeClr val="bg1"/>
                          </a:solidFill>
                          <a:effectLst/>
                          <a:latin typeface="Arial Black" pitchFamily="34" charset="0"/>
                        </a:rPr>
                        <a:t>Referència </a:t>
                      </a:r>
                      <a:r>
                        <a:rPr lang="ca-ES" sz="1050" u="none" strike="noStrike" dirty="0" err="1">
                          <a:solidFill>
                            <a:schemeClr val="bg1"/>
                          </a:solidFill>
                          <a:effectLst/>
                          <a:latin typeface="Arial Black" pitchFamily="34" charset="0"/>
                        </a:rPr>
                        <a:t>Bibliogràf</a:t>
                      </a:r>
                      <a:r>
                        <a:rPr lang="ca-ES" sz="1050" u="none" strike="noStrike" dirty="0">
                          <a:solidFill>
                            <a:schemeClr val="bg1"/>
                          </a:solidFill>
                          <a:effectLst/>
                          <a:latin typeface="Arial Black" pitchFamily="34" charset="0"/>
                        </a:rPr>
                        <a:t>.</a:t>
                      </a:r>
                      <a:endParaRPr lang="ca-ES" sz="1050" b="0" i="0" u="none" strike="noStrike" dirty="0">
                        <a:solidFill>
                          <a:schemeClr val="bg1"/>
                        </a:solidFill>
                        <a:effectLst/>
                        <a:latin typeface="Arial Black" pitchFamily="34" charset="0"/>
                      </a:endParaRPr>
                    </a:p>
                  </a:txBody>
                  <a:tcPr marL="9525" marR="9525" marT="9525" marB="0" anchor="ctr">
                    <a:solidFill>
                      <a:schemeClr val="accent6"/>
                    </a:solidFill>
                  </a:tcPr>
                </a:tc>
                <a:tc>
                  <a:txBody>
                    <a:bodyPr/>
                    <a:lstStyle/>
                    <a:p>
                      <a:pPr algn="ctr" rtl="0" fontAlgn="ctr"/>
                      <a:r>
                        <a:rPr lang="ca-ES" sz="1050" u="none" strike="noStrike" dirty="0">
                          <a:solidFill>
                            <a:schemeClr val="bg1"/>
                          </a:solidFill>
                          <a:effectLst/>
                          <a:latin typeface="Arial Black" pitchFamily="34" charset="0"/>
                        </a:rPr>
                        <a:t>Valor Elasticitat Espanya</a:t>
                      </a:r>
                      <a:endParaRPr lang="ca-ES" sz="1050" b="0" i="0" u="none" strike="noStrike" dirty="0">
                        <a:solidFill>
                          <a:schemeClr val="bg1"/>
                        </a:solidFill>
                        <a:effectLst/>
                        <a:latin typeface="Arial Black" pitchFamily="34" charset="0"/>
                      </a:endParaRPr>
                    </a:p>
                  </a:txBody>
                  <a:tcPr marL="9525" marR="9525" marT="9525" marB="0" anchor="ctr">
                    <a:solidFill>
                      <a:schemeClr val="accent6"/>
                    </a:solidFill>
                  </a:tcPr>
                </a:tc>
                <a:tc>
                  <a:txBody>
                    <a:bodyPr/>
                    <a:lstStyle/>
                    <a:p>
                      <a:pPr algn="ctr" rtl="0" fontAlgn="ctr"/>
                      <a:r>
                        <a:rPr lang="ca-ES" sz="1050" u="none" strike="noStrike" dirty="0">
                          <a:solidFill>
                            <a:schemeClr val="bg1"/>
                          </a:solidFill>
                          <a:effectLst/>
                          <a:latin typeface="Arial Black" pitchFamily="34" charset="0"/>
                        </a:rPr>
                        <a:t>Valor Elasticitat Balears</a:t>
                      </a:r>
                      <a:endParaRPr lang="ca-ES" sz="1050" b="0" i="0" u="none" strike="noStrike" dirty="0">
                        <a:solidFill>
                          <a:schemeClr val="bg1"/>
                        </a:solidFill>
                        <a:effectLst/>
                        <a:latin typeface="Arial Black" pitchFamily="34" charset="0"/>
                      </a:endParaRPr>
                    </a:p>
                  </a:txBody>
                  <a:tcPr marL="9525" marR="9525" marT="9525" marB="0" anchor="ctr">
                    <a:solidFill>
                      <a:schemeClr val="accent6"/>
                    </a:solidFill>
                  </a:tcPr>
                </a:tc>
              </a:tr>
              <a:tr h="200025">
                <a:tc>
                  <a:txBody>
                    <a:bodyPr/>
                    <a:lstStyle/>
                    <a:p>
                      <a:pPr algn="ctr" rtl="0" fontAlgn="ctr"/>
                      <a:r>
                        <a:rPr lang="ca-ES" sz="1050" b="0" u="none" strike="noStrike" dirty="0">
                          <a:effectLst/>
                          <a:latin typeface="Arial" pitchFamily="34" charset="0"/>
                          <a:cs typeface="Arial" pitchFamily="34" charset="0"/>
                        </a:rPr>
                        <a:t>Aguiló et al (2005)</a:t>
                      </a:r>
                      <a:endParaRPr lang="ca-ES" sz="1050" b="0" i="0" u="none" strike="noStrike" dirty="0">
                        <a:solidFill>
                          <a:srgbClr val="000000"/>
                        </a:solidFill>
                        <a:effectLst/>
                        <a:latin typeface="Arial" pitchFamily="34" charset="0"/>
                        <a:cs typeface="Arial" pitchFamily="34" charset="0"/>
                      </a:endParaRPr>
                    </a:p>
                  </a:txBody>
                  <a:tcPr marL="9525" marR="9525" marT="9525" marB="0" anchor="ctr"/>
                </a:tc>
                <a:tc>
                  <a:txBody>
                    <a:bodyPr/>
                    <a:lstStyle/>
                    <a:p>
                      <a:pPr algn="ctr" rtl="0" fontAlgn="ctr"/>
                      <a:r>
                        <a:rPr lang="ca-ES" sz="1050" b="0" u="none" strike="noStrike" dirty="0">
                          <a:effectLst/>
                          <a:latin typeface="Arial Black" pitchFamily="34" charset="0"/>
                        </a:rPr>
                        <a:t>-</a:t>
                      </a:r>
                      <a:endParaRPr lang="ca-ES" sz="1050" b="0" i="0" u="none" strike="noStrike" dirty="0">
                        <a:solidFill>
                          <a:srgbClr val="000000"/>
                        </a:solidFill>
                        <a:effectLst/>
                        <a:latin typeface="Arial Black" pitchFamily="34" charset="0"/>
                      </a:endParaRPr>
                    </a:p>
                  </a:txBody>
                  <a:tcPr marL="9525" marR="9525" marT="9525" marB="0" anchor="ctr"/>
                </a:tc>
                <a:tc>
                  <a:txBody>
                    <a:bodyPr/>
                    <a:lstStyle/>
                    <a:p>
                      <a:pPr algn="l" rtl="0" fontAlgn="ctr"/>
                      <a:r>
                        <a:rPr lang="ca-ES" sz="1050" b="0" u="none" strike="noStrike">
                          <a:effectLst/>
                          <a:latin typeface="Arial Black" pitchFamily="34" charset="0"/>
                        </a:rPr>
                        <a:t>Turisme Internac.: 1.03</a:t>
                      </a:r>
                      <a:endParaRPr lang="ca-ES" sz="1050" b="0" i="0" u="none" strike="noStrike">
                        <a:solidFill>
                          <a:srgbClr val="000000"/>
                        </a:solidFill>
                        <a:effectLst/>
                        <a:latin typeface="Arial Black" pitchFamily="34" charset="0"/>
                      </a:endParaRPr>
                    </a:p>
                  </a:txBody>
                  <a:tcPr marL="9525" marR="9525" marT="9525" marB="0" anchor="ctr"/>
                </a:tc>
              </a:tr>
              <a:tr h="200025">
                <a:tc rowSpan="2">
                  <a:txBody>
                    <a:bodyPr/>
                    <a:lstStyle/>
                    <a:p>
                      <a:pPr algn="ctr" rtl="0" fontAlgn="ctr"/>
                      <a:r>
                        <a:rPr lang="ca-ES" sz="1050" b="0" u="none" strike="noStrike" dirty="0">
                          <a:effectLst/>
                          <a:latin typeface="Arial" pitchFamily="34" charset="0"/>
                          <a:cs typeface="Arial" pitchFamily="34" charset="0"/>
                        </a:rPr>
                        <a:t>Rosselló et al. (2005)</a:t>
                      </a:r>
                      <a:endParaRPr lang="ca-ES" sz="1050" b="0" i="0" u="none" strike="noStrike" dirty="0">
                        <a:solidFill>
                          <a:srgbClr val="000000"/>
                        </a:solidFill>
                        <a:effectLst/>
                        <a:latin typeface="Arial" pitchFamily="34" charset="0"/>
                        <a:cs typeface="Arial" pitchFamily="34" charset="0"/>
                      </a:endParaRPr>
                    </a:p>
                  </a:txBody>
                  <a:tcPr marL="9525" marR="9525" marT="9525" marB="0" anchor="ctr"/>
                </a:tc>
                <a:tc rowSpan="2">
                  <a:txBody>
                    <a:bodyPr/>
                    <a:lstStyle/>
                    <a:p>
                      <a:pPr algn="ctr" rtl="0" fontAlgn="ctr"/>
                      <a:r>
                        <a:rPr lang="ca-ES" sz="1050" b="0" u="none" strike="noStrike" dirty="0">
                          <a:effectLst/>
                          <a:latin typeface="Arial Black" pitchFamily="34" charset="0"/>
                        </a:rPr>
                        <a:t>-</a:t>
                      </a:r>
                      <a:endParaRPr lang="ca-ES" sz="1050" b="0" i="0" u="none" strike="noStrike" dirty="0">
                        <a:solidFill>
                          <a:srgbClr val="000000"/>
                        </a:solidFill>
                        <a:effectLst/>
                        <a:latin typeface="Arial Black" pitchFamily="34" charset="0"/>
                      </a:endParaRPr>
                    </a:p>
                  </a:txBody>
                  <a:tcPr marL="9525" marR="9525" marT="9525" marB="0" anchor="ctr"/>
                </a:tc>
                <a:tc>
                  <a:txBody>
                    <a:bodyPr/>
                    <a:lstStyle/>
                    <a:p>
                      <a:pPr algn="l" rtl="0" fontAlgn="ctr"/>
                      <a:r>
                        <a:rPr lang="ca-ES" sz="1050" b="0" u="none" strike="noStrike">
                          <a:effectLst/>
                          <a:latin typeface="Arial Black" pitchFamily="34" charset="0"/>
                        </a:rPr>
                        <a:t>Britànic: 0,8 </a:t>
                      </a:r>
                      <a:endParaRPr lang="ca-ES" sz="1050" b="0" i="0" u="none" strike="noStrike">
                        <a:solidFill>
                          <a:srgbClr val="000000"/>
                        </a:solidFill>
                        <a:effectLst/>
                        <a:latin typeface="Arial Black" pitchFamily="34" charset="0"/>
                      </a:endParaRPr>
                    </a:p>
                  </a:txBody>
                  <a:tcPr marL="9525" marR="9525" marT="9525" marB="0" anchor="ctr"/>
                </a:tc>
              </a:tr>
              <a:tr h="200025">
                <a:tc vMerge="1">
                  <a:txBody>
                    <a:bodyPr/>
                    <a:lstStyle/>
                    <a:p>
                      <a:endParaRPr lang="ca-ES"/>
                    </a:p>
                  </a:txBody>
                  <a:tcPr/>
                </a:tc>
                <a:tc vMerge="1">
                  <a:txBody>
                    <a:bodyPr/>
                    <a:lstStyle/>
                    <a:p>
                      <a:endParaRPr lang="ca-ES"/>
                    </a:p>
                  </a:txBody>
                  <a:tcPr/>
                </a:tc>
                <a:tc>
                  <a:txBody>
                    <a:bodyPr/>
                    <a:lstStyle/>
                    <a:p>
                      <a:pPr algn="l" rtl="0" fontAlgn="ctr"/>
                      <a:r>
                        <a:rPr lang="ca-ES" sz="1050" b="0" u="none" strike="noStrike" dirty="0" err="1">
                          <a:effectLst/>
                          <a:latin typeface="Arial Black" pitchFamily="34" charset="0"/>
                        </a:rPr>
                        <a:t>Alema</a:t>
                      </a:r>
                      <a:r>
                        <a:rPr lang="ca-ES" sz="1050" b="0" u="none" strike="noStrike" dirty="0">
                          <a:effectLst/>
                          <a:latin typeface="Arial Black" pitchFamily="34" charset="0"/>
                        </a:rPr>
                        <a:t>: 0,3 </a:t>
                      </a:r>
                      <a:endParaRPr lang="ca-ES" sz="1050" b="0" i="0" u="none" strike="noStrike" dirty="0">
                        <a:solidFill>
                          <a:srgbClr val="000000"/>
                        </a:solidFill>
                        <a:effectLst/>
                        <a:latin typeface="Arial Black" pitchFamily="34" charset="0"/>
                      </a:endParaRPr>
                    </a:p>
                  </a:txBody>
                  <a:tcPr marL="9525" marR="9525" marT="9525" marB="0" anchor="ctr"/>
                </a:tc>
              </a:tr>
              <a:tr h="352425">
                <a:tc>
                  <a:txBody>
                    <a:bodyPr/>
                    <a:lstStyle/>
                    <a:p>
                      <a:pPr algn="ctr" rtl="0" fontAlgn="ctr"/>
                      <a:r>
                        <a:rPr lang="ca-ES" sz="1050" b="0" u="none" strike="noStrike" dirty="0" err="1">
                          <a:effectLst/>
                          <a:latin typeface="Arial" pitchFamily="34" charset="0"/>
                          <a:cs typeface="Arial" pitchFamily="34" charset="0"/>
                        </a:rPr>
                        <a:t>Garín</a:t>
                      </a:r>
                      <a:r>
                        <a:rPr lang="ca-ES" sz="1050" b="0" u="none" strike="noStrike" dirty="0">
                          <a:effectLst/>
                          <a:latin typeface="Arial" pitchFamily="34" charset="0"/>
                          <a:cs typeface="Arial" pitchFamily="34" charset="0"/>
                        </a:rPr>
                        <a:t> (2007)</a:t>
                      </a:r>
                      <a:endParaRPr lang="ca-ES" sz="1050" b="0" i="0" u="none" strike="noStrike" dirty="0">
                        <a:solidFill>
                          <a:srgbClr val="000000"/>
                        </a:solidFill>
                        <a:effectLst/>
                        <a:latin typeface="Arial" pitchFamily="34" charset="0"/>
                        <a:cs typeface="Arial" pitchFamily="34" charset="0"/>
                      </a:endParaRPr>
                    </a:p>
                  </a:txBody>
                  <a:tcPr marL="9525" marR="9525" marT="9525" marB="0" anchor="ctr"/>
                </a:tc>
                <a:tc>
                  <a:txBody>
                    <a:bodyPr/>
                    <a:lstStyle/>
                    <a:p>
                      <a:pPr algn="l" rtl="0" fontAlgn="ctr"/>
                      <a:r>
                        <a:rPr lang="ca-ES" sz="1050" b="0" u="none" strike="noStrike" dirty="0" smtClean="0">
                          <a:effectLst/>
                          <a:latin typeface="Arial Black" pitchFamily="34" charset="0"/>
                        </a:rPr>
                        <a:t>Alemanya: </a:t>
                      </a:r>
                      <a:r>
                        <a:rPr lang="ca-ES" sz="1050" b="0" u="none" strike="noStrike" dirty="0">
                          <a:effectLst/>
                          <a:latin typeface="Arial Black" pitchFamily="34" charset="0"/>
                        </a:rPr>
                        <a:t>1.06  a curt termini i 2.16 a llarg termini. </a:t>
                      </a:r>
                      <a:endParaRPr lang="ca-ES" sz="1050" b="0" i="0" u="none" strike="noStrike" dirty="0">
                        <a:solidFill>
                          <a:srgbClr val="000000"/>
                        </a:solidFill>
                        <a:effectLst/>
                        <a:latin typeface="Arial Black" pitchFamily="34" charset="0"/>
                      </a:endParaRPr>
                    </a:p>
                  </a:txBody>
                  <a:tcPr marL="9525" marR="9525" marT="9525" marB="0" anchor="ctr"/>
                </a:tc>
                <a:tc>
                  <a:txBody>
                    <a:bodyPr/>
                    <a:lstStyle/>
                    <a:p>
                      <a:pPr algn="ctr" rtl="0" fontAlgn="ctr"/>
                      <a:r>
                        <a:rPr lang="ca-ES" sz="1050" b="0" u="none" strike="noStrike" dirty="0">
                          <a:effectLst/>
                          <a:latin typeface="Arial Black" pitchFamily="34" charset="0"/>
                        </a:rPr>
                        <a:t>-</a:t>
                      </a:r>
                      <a:endParaRPr lang="ca-ES" sz="1050" b="0" i="0" u="none" strike="noStrike" dirty="0">
                        <a:solidFill>
                          <a:srgbClr val="000000"/>
                        </a:solidFill>
                        <a:effectLst/>
                        <a:latin typeface="Arial Black" pitchFamily="34" charset="0"/>
                      </a:endParaRPr>
                    </a:p>
                  </a:txBody>
                  <a:tcPr marL="9525" marR="9525" marT="9525" marB="0" anchor="ctr"/>
                </a:tc>
              </a:tr>
              <a:tr h="352425">
                <a:tc>
                  <a:txBody>
                    <a:bodyPr/>
                    <a:lstStyle/>
                    <a:p>
                      <a:pPr algn="ctr" rtl="0" fontAlgn="ctr"/>
                      <a:r>
                        <a:rPr lang="ca-ES" sz="1050" b="0" u="none" strike="noStrike" dirty="0" err="1">
                          <a:effectLst/>
                          <a:latin typeface="Arial" pitchFamily="34" charset="0"/>
                          <a:cs typeface="Arial" pitchFamily="34" charset="0"/>
                        </a:rPr>
                        <a:t>Garín</a:t>
                      </a:r>
                      <a:r>
                        <a:rPr lang="ca-ES" sz="1050" b="0" u="none" strike="noStrike" dirty="0">
                          <a:effectLst/>
                          <a:latin typeface="Arial" pitchFamily="34" charset="0"/>
                          <a:cs typeface="Arial" pitchFamily="34" charset="0"/>
                        </a:rPr>
                        <a:t> y Montero (2007)</a:t>
                      </a:r>
                      <a:endParaRPr lang="ca-ES" sz="1050" b="0" i="0" u="none" strike="noStrike" dirty="0">
                        <a:solidFill>
                          <a:srgbClr val="000000"/>
                        </a:solidFill>
                        <a:effectLst/>
                        <a:latin typeface="Arial" pitchFamily="34" charset="0"/>
                        <a:cs typeface="Arial" pitchFamily="34" charset="0"/>
                      </a:endParaRPr>
                    </a:p>
                  </a:txBody>
                  <a:tcPr marL="9525" marR="9525" marT="9525" marB="0" anchor="ctr"/>
                </a:tc>
                <a:tc>
                  <a:txBody>
                    <a:bodyPr/>
                    <a:lstStyle/>
                    <a:p>
                      <a:pPr algn="ctr" rtl="0" fontAlgn="ctr"/>
                      <a:r>
                        <a:rPr lang="ca-ES" sz="1050" b="0" u="none" strike="noStrike" dirty="0">
                          <a:effectLst/>
                          <a:latin typeface="Arial Black" pitchFamily="34" charset="0"/>
                        </a:rPr>
                        <a:t>-</a:t>
                      </a:r>
                      <a:endParaRPr lang="ca-ES" sz="1050" b="0" i="0" u="none" strike="noStrike" dirty="0">
                        <a:solidFill>
                          <a:srgbClr val="000000"/>
                        </a:solidFill>
                        <a:effectLst/>
                        <a:latin typeface="Arial Black" pitchFamily="34" charset="0"/>
                      </a:endParaRPr>
                    </a:p>
                  </a:txBody>
                  <a:tcPr marL="9525" marR="9525" marT="9525" marB="0" anchor="ctr"/>
                </a:tc>
                <a:tc>
                  <a:txBody>
                    <a:bodyPr/>
                    <a:lstStyle/>
                    <a:p>
                      <a:pPr algn="l" rtl="0" fontAlgn="ctr"/>
                      <a:r>
                        <a:rPr lang="ca-ES" sz="1050" b="0" u="none" strike="noStrike" dirty="0">
                          <a:effectLst/>
                          <a:latin typeface="Arial Black" pitchFamily="34" charset="0"/>
                        </a:rPr>
                        <a:t>Internac.: 0.76  a curt termini i 1.65 a llarg termini.</a:t>
                      </a:r>
                      <a:endParaRPr lang="ca-ES" sz="1050" b="0" i="0" u="none" strike="noStrike" dirty="0">
                        <a:solidFill>
                          <a:srgbClr val="000000"/>
                        </a:solidFill>
                        <a:effectLst/>
                        <a:latin typeface="Arial Black" pitchFamily="34" charset="0"/>
                      </a:endParaRPr>
                    </a:p>
                  </a:txBody>
                  <a:tcPr marL="9525" marR="9525" marT="9525" marB="0" anchor="ctr"/>
                </a:tc>
              </a:tr>
              <a:tr h="200025">
                <a:tc>
                  <a:txBody>
                    <a:bodyPr/>
                    <a:lstStyle/>
                    <a:p>
                      <a:pPr algn="ctr" rtl="0" fontAlgn="ctr"/>
                      <a:r>
                        <a:rPr lang="ca-ES" sz="1050" b="0" u="none" strike="noStrike" dirty="0" err="1">
                          <a:effectLst/>
                          <a:latin typeface="Arial" pitchFamily="34" charset="0"/>
                          <a:cs typeface="Arial" pitchFamily="34" charset="0"/>
                        </a:rPr>
                        <a:t>Ordoñez</a:t>
                      </a:r>
                      <a:r>
                        <a:rPr lang="ca-ES" sz="1050" b="0" u="none" strike="noStrike" dirty="0">
                          <a:effectLst/>
                          <a:latin typeface="Arial" pitchFamily="34" charset="0"/>
                          <a:cs typeface="Arial" pitchFamily="34" charset="0"/>
                        </a:rPr>
                        <a:t> et al (2010)</a:t>
                      </a:r>
                      <a:endParaRPr lang="ca-ES" sz="1050" b="0" i="0" u="none" strike="noStrike" dirty="0">
                        <a:solidFill>
                          <a:srgbClr val="000000"/>
                        </a:solidFill>
                        <a:effectLst/>
                        <a:latin typeface="Arial" pitchFamily="34" charset="0"/>
                        <a:cs typeface="Arial" pitchFamily="34" charset="0"/>
                      </a:endParaRPr>
                    </a:p>
                  </a:txBody>
                  <a:tcPr marL="9525" marR="9525" marT="9525" marB="0" anchor="ctr"/>
                </a:tc>
                <a:tc>
                  <a:txBody>
                    <a:bodyPr/>
                    <a:lstStyle/>
                    <a:p>
                      <a:pPr algn="l" rtl="0" fontAlgn="ctr"/>
                      <a:r>
                        <a:rPr lang="pt-BR" sz="1050" b="0" u="none" strike="noStrike">
                          <a:effectLst/>
                          <a:latin typeface="Arial Black" pitchFamily="34" charset="0"/>
                        </a:rPr>
                        <a:t>Internac.: Entre 0.82 i 0.99 </a:t>
                      </a:r>
                      <a:endParaRPr lang="pt-BR" sz="1050" b="0" i="0" u="none" strike="noStrike">
                        <a:solidFill>
                          <a:srgbClr val="000000"/>
                        </a:solidFill>
                        <a:effectLst/>
                        <a:latin typeface="Arial Black" pitchFamily="34" charset="0"/>
                      </a:endParaRPr>
                    </a:p>
                  </a:txBody>
                  <a:tcPr marL="9525" marR="9525" marT="9525" marB="0" anchor="ctr"/>
                </a:tc>
                <a:tc>
                  <a:txBody>
                    <a:bodyPr/>
                    <a:lstStyle/>
                    <a:p>
                      <a:pPr algn="ctr" rtl="0" fontAlgn="ctr"/>
                      <a:r>
                        <a:rPr lang="ca-ES" sz="1050" b="0" u="none" strike="noStrike" dirty="0">
                          <a:effectLst/>
                          <a:latin typeface="Arial Black" pitchFamily="34" charset="0"/>
                        </a:rPr>
                        <a:t>-</a:t>
                      </a:r>
                      <a:endParaRPr lang="ca-ES" sz="1050" b="0" i="0" u="none" strike="noStrike" dirty="0">
                        <a:solidFill>
                          <a:srgbClr val="000000"/>
                        </a:solidFill>
                        <a:effectLst/>
                        <a:latin typeface="Arial Black" pitchFamily="34" charset="0"/>
                      </a:endParaRPr>
                    </a:p>
                  </a:txBody>
                  <a:tcPr marL="9525" marR="9525" marT="9525" marB="0" anchor="ctr"/>
                </a:tc>
              </a:tr>
              <a:tr h="200025">
                <a:tc>
                  <a:txBody>
                    <a:bodyPr/>
                    <a:lstStyle/>
                    <a:p>
                      <a:pPr algn="ctr" rtl="0" fontAlgn="ctr"/>
                      <a:r>
                        <a:rPr lang="ca-ES" sz="1050" b="0" u="none" strike="noStrike" dirty="0" err="1">
                          <a:effectLst/>
                          <a:latin typeface="Arial" pitchFamily="34" charset="0"/>
                          <a:cs typeface="Arial" pitchFamily="34" charset="0"/>
                        </a:rPr>
                        <a:t>Garín</a:t>
                      </a:r>
                      <a:r>
                        <a:rPr lang="ca-ES" sz="1050" b="0" u="none" strike="noStrike" dirty="0">
                          <a:effectLst/>
                          <a:latin typeface="Arial" pitchFamily="34" charset="0"/>
                          <a:cs typeface="Arial" pitchFamily="34" charset="0"/>
                        </a:rPr>
                        <a:t>, T. (2011), </a:t>
                      </a:r>
                      <a:endParaRPr lang="ca-ES" sz="1050" b="0" i="0" u="none" strike="noStrike" dirty="0">
                        <a:solidFill>
                          <a:srgbClr val="000000"/>
                        </a:solidFill>
                        <a:effectLst/>
                        <a:latin typeface="Arial" pitchFamily="34" charset="0"/>
                        <a:cs typeface="Arial" pitchFamily="34" charset="0"/>
                      </a:endParaRPr>
                    </a:p>
                  </a:txBody>
                  <a:tcPr marL="9525" marR="9525" marT="9525" marB="0" anchor="ctr"/>
                </a:tc>
                <a:tc>
                  <a:txBody>
                    <a:bodyPr/>
                    <a:lstStyle/>
                    <a:p>
                      <a:pPr algn="l" rtl="0" fontAlgn="ctr"/>
                      <a:r>
                        <a:rPr lang="ca-ES" sz="1050" b="0" u="none" strike="noStrike">
                          <a:effectLst/>
                          <a:latin typeface="Arial Black" pitchFamily="34" charset="0"/>
                        </a:rPr>
                        <a:t>Britànic: 0.66</a:t>
                      </a:r>
                      <a:endParaRPr lang="ca-ES" sz="1050" b="0" i="0" u="none" strike="noStrike">
                        <a:solidFill>
                          <a:srgbClr val="000000"/>
                        </a:solidFill>
                        <a:effectLst/>
                        <a:latin typeface="Arial Black" pitchFamily="34" charset="0"/>
                      </a:endParaRPr>
                    </a:p>
                  </a:txBody>
                  <a:tcPr marL="9525" marR="9525" marT="9525" marB="0" anchor="ctr"/>
                </a:tc>
                <a:tc>
                  <a:txBody>
                    <a:bodyPr/>
                    <a:lstStyle/>
                    <a:p>
                      <a:pPr algn="ctr" rtl="0" fontAlgn="ctr"/>
                      <a:r>
                        <a:rPr lang="ca-ES" sz="1050" b="0" u="none" strike="noStrike" dirty="0">
                          <a:effectLst/>
                          <a:latin typeface="Arial Black" pitchFamily="34" charset="0"/>
                        </a:rPr>
                        <a:t>-</a:t>
                      </a:r>
                      <a:endParaRPr lang="ca-ES" sz="1050" b="0" i="0" u="none" strike="noStrike" dirty="0">
                        <a:solidFill>
                          <a:srgbClr val="000000"/>
                        </a:solidFill>
                        <a:effectLst/>
                        <a:latin typeface="Arial Black" pitchFamily="34" charset="0"/>
                      </a:endParaRPr>
                    </a:p>
                  </a:txBody>
                  <a:tcPr marL="9525" marR="9525" marT="9525" marB="0" anchor="ctr"/>
                </a:tc>
              </a:tr>
              <a:tr h="352425">
                <a:tc>
                  <a:txBody>
                    <a:bodyPr/>
                    <a:lstStyle/>
                    <a:p>
                      <a:pPr algn="ctr" rtl="0" fontAlgn="ctr"/>
                      <a:r>
                        <a:rPr lang="ca-ES" sz="1050" b="0" u="none" strike="noStrike" dirty="0">
                          <a:effectLst/>
                          <a:latin typeface="Arial" pitchFamily="34" charset="0"/>
                          <a:cs typeface="Arial" pitchFamily="34" charset="0"/>
                        </a:rPr>
                        <a:t>Álvarez-Díaz et al (2015a)</a:t>
                      </a:r>
                      <a:endParaRPr lang="ca-ES" sz="1050" b="0" i="0" u="none" strike="noStrike" dirty="0">
                        <a:solidFill>
                          <a:srgbClr val="000000"/>
                        </a:solidFill>
                        <a:effectLst/>
                        <a:latin typeface="Arial" pitchFamily="34" charset="0"/>
                        <a:cs typeface="Arial" pitchFamily="34" charset="0"/>
                      </a:endParaRPr>
                    </a:p>
                  </a:txBody>
                  <a:tcPr marL="9525" marR="9525" marT="9525" marB="0" anchor="ctr"/>
                </a:tc>
                <a:tc>
                  <a:txBody>
                    <a:bodyPr/>
                    <a:lstStyle/>
                    <a:p>
                      <a:pPr algn="l" rtl="0" fontAlgn="ctr"/>
                      <a:r>
                        <a:rPr lang="ca-ES" sz="1050" b="0" u="none" strike="noStrike">
                          <a:effectLst/>
                          <a:latin typeface="Arial Black" pitchFamily="34" charset="0"/>
                        </a:rPr>
                        <a:t>Britànic:0.53; Alema.: 0.91; Holanda 1.52; Itàlia 1.02</a:t>
                      </a:r>
                      <a:endParaRPr lang="ca-ES" sz="1050" b="0" i="0" u="none" strike="noStrike">
                        <a:solidFill>
                          <a:srgbClr val="000000"/>
                        </a:solidFill>
                        <a:effectLst/>
                        <a:latin typeface="Arial Black" pitchFamily="34" charset="0"/>
                      </a:endParaRPr>
                    </a:p>
                  </a:txBody>
                  <a:tcPr marL="9525" marR="9525" marT="9525" marB="0" anchor="ctr"/>
                </a:tc>
                <a:tc>
                  <a:txBody>
                    <a:bodyPr/>
                    <a:lstStyle/>
                    <a:p>
                      <a:pPr algn="ctr" rtl="0" fontAlgn="ctr"/>
                      <a:r>
                        <a:rPr lang="ca-ES" sz="1050" b="0" u="none" strike="noStrike" dirty="0">
                          <a:effectLst/>
                          <a:latin typeface="Arial Black" pitchFamily="34" charset="0"/>
                        </a:rPr>
                        <a:t>-</a:t>
                      </a:r>
                      <a:endParaRPr lang="ca-ES" sz="1050" b="0" i="0" u="none" strike="noStrike" dirty="0">
                        <a:solidFill>
                          <a:srgbClr val="000000"/>
                        </a:solidFill>
                        <a:effectLst/>
                        <a:latin typeface="Arial Black" pitchFamily="34" charset="0"/>
                      </a:endParaRPr>
                    </a:p>
                  </a:txBody>
                  <a:tcPr marL="9525" marR="9525" marT="9525" marB="0" anchor="ctr"/>
                </a:tc>
              </a:tr>
              <a:tr h="352425">
                <a:tc>
                  <a:txBody>
                    <a:bodyPr/>
                    <a:lstStyle/>
                    <a:p>
                      <a:pPr algn="ctr" rtl="0" fontAlgn="ctr"/>
                      <a:r>
                        <a:rPr lang="ca-ES" sz="1050" b="0" u="none" strike="noStrike" dirty="0">
                          <a:effectLst/>
                          <a:latin typeface="Arial" pitchFamily="34" charset="0"/>
                          <a:cs typeface="Arial" pitchFamily="34" charset="0"/>
                        </a:rPr>
                        <a:t>Álvarez-Diaz et al (2015b)</a:t>
                      </a:r>
                      <a:endParaRPr lang="ca-ES" sz="1050" b="0" i="0" u="none" strike="noStrike" dirty="0">
                        <a:solidFill>
                          <a:srgbClr val="000000"/>
                        </a:solidFill>
                        <a:effectLst/>
                        <a:latin typeface="Arial" pitchFamily="34" charset="0"/>
                        <a:cs typeface="Arial" pitchFamily="34" charset="0"/>
                      </a:endParaRPr>
                    </a:p>
                  </a:txBody>
                  <a:tcPr marL="9525" marR="9525" marT="9525" marB="0" anchor="ctr"/>
                </a:tc>
                <a:tc>
                  <a:txBody>
                    <a:bodyPr/>
                    <a:lstStyle/>
                    <a:p>
                      <a:pPr algn="l" rtl="0" fontAlgn="ctr"/>
                      <a:r>
                        <a:rPr lang="it-IT" sz="1050" b="0" u="none" strike="noStrike">
                          <a:effectLst/>
                          <a:latin typeface="Arial Black" pitchFamily="34" charset="0"/>
                        </a:rPr>
                        <a:t>Britànic: 0.84  a curt termini i 1.60 a llarg termini.</a:t>
                      </a:r>
                      <a:endParaRPr lang="it-IT" sz="1050" b="0" i="0" u="none" strike="noStrike">
                        <a:solidFill>
                          <a:srgbClr val="000000"/>
                        </a:solidFill>
                        <a:effectLst/>
                        <a:latin typeface="Arial Black" pitchFamily="34" charset="0"/>
                      </a:endParaRPr>
                    </a:p>
                  </a:txBody>
                  <a:tcPr marL="9525" marR="9525" marT="9525" marB="0" anchor="ctr"/>
                </a:tc>
                <a:tc>
                  <a:txBody>
                    <a:bodyPr/>
                    <a:lstStyle/>
                    <a:p>
                      <a:pPr algn="ctr" rtl="0" fontAlgn="ctr"/>
                      <a:r>
                        <a:rPr lang="ca-ES" sz="1050" b="0" u="none" strike="noStrike" dirty="0">
                          <a:effectLst/>
                          <a:latin typeface="Arial Black" pitchFamily="34" charset="0"/>
                        </a:rPr>
                        <a:t>-</a:t>
                      </a:r>
                      <a:endParaRPr lang="ca-ES" sz="1050" b="0" i="0" u="none" strike="noStrike" dirty="0">
                        <a:solidFill>
                          <a:srgbClr val="000000"/>
                        </a:solidFill>
                        <a:effectLst/>
                        <a:latin typeface="Arial Black" pitchFamily="34" charset="0"/>
                      </a:endParaRPr>
                    </a:p>
                  </a:txBody>
                  <a:tcPr marL="9525" marR="9525" marT="9525" marB="0" anchor="ctr"/>
                </a:tc>
              </a:tr>
              <a:tr h="200025">
                <a:tc rowSpan="2">
                  <a:txBody>
                    <a:bodyPr/>
                    <a:lstStyle/>
                    <a:p>
                      <a:pPr algn="ctr" rtl="0" fontAlgn="ctr"/>
                      <a:r>
                        <a:rPr lang="ca-ES" sz="1050" b="0" u="none" strike="noStrike" dirty="0" err="1">
                          <a:effectLst/>
                          <a:latin typeface="Arial" pitchFamily="34" charset="0"/>
                          <a:cs typeface="Arial" pitchFamily="34" charset="0"/>
                        </a:rPr>
                        <a:t>Albaladejo</a:t>
                      </a:r>
                      <a:r>
                        <a:rPr lang="ca-ES" sz="1050" b="0" u="none" strike="noStrike" dirty="0">
                          <a:effectLst/>
                          <a:latin typeface="Arial" pitchFamily="34" charset="0"/>
                          <a:cs typeface="Arial" pitchFamily="34" charset="0"/>
                        </a:rPr>
                        <a:t> et al. (2016)</a:t>
                      </a:r>
                      <a:endParaRPr lang="ca-ES" sz="1050" b="0" i="0" u="none" strike="noStrike" dirty="0">
                        <a:solidFill>
                          <a:srgbClr val="000000"/>
                        </a:solidFill>
                        <a:effectLst/>
                        <a:latin typeface="Arial" pitchFamily="34" charset="0"/>
                        <a:cs typeface="Arial" pitchFamily="34" charset="0"/>
                      </a:endParaRPr>
                    </a:p>
                  </a:txBody>
                  <a:tcPr marL="9525" marR="9525" marT="9525" marB="0" anchor="ctr"/>
                </a:tc>
                <a:tc>
                  <a:txBody>
                    <a:bodyPr/>
                    <a:lstStyle/>
                    <a:p>
                      <a:pPr algn="l" rtl="0" fontAlgn="ctr"/>
                      <a:r>
                        <a:rPr lang="ca-ES" sz="1050" b="0" u="none" strike="noStrike">
                          <a:effectLst/>
                          <a:latin typeface="Arial Black" pitchFamily="34" charset="0"/>
                        </a:rPr>
                        <a:t>Domèstic: 0 (No sign.)</a:t>
                      </a:r>
                      <a:endParaRPr lang="ca-ES" sz="1050" b="0" i="0" u="none" strike="noStrike">
                        <a:solidFill>
                          <a:srgbClr val="000000"/>
                        </a:solidFill>
                        <a:effectLst/>
                        <a:latin typeface="Arial Black" pitchFamily="34" charset="0"/>
                      </a:endParaRPr>
                    </a:p>
                  </a:txBody>
                  <a:tcPr marL="9525" marR="9525" marT="9525" marB="0" anchor="ctr"/>
                </a:tc>
                <a:tc rowSpan="2">
                  <a:txBody>
                    <a:bodyPr/>
                    <a:lstStyle/>
                    <a:p>
                      <a:pPr algn="ctr" rtl="0" fontAlgn="ctr"/>
                      <a:r>
                        <a:rPr lang="ca-ES" sz="1050" b="0" u="none" strike="noStrike" dirty="0">
                          <a:effectLst/>
                          <a:latin typeface="Arial Black" pitchFamily="34" charset="0"/>
                        </a:rPr>
                        <a:t>-</a:t>
                      </a:r>
                      <a:endParaRPr lang="ca-ES" sz="1050" b="0" i="0" u="none" strike="noStrike" dirty="0">
                        <a:solidFill>
                          <a:srgbClr val="000000"/>
                        </a:solidFill>
                        <a:effectLst/>
                        <a:latin typeface="Arial Black" pitchFamily="34" charset="0"/>
                      </a:endParaRPr>
                    </a:p>
                  </a:txBody>
                  <a:tcPr marL="9525" marR="9525" marT="9525" marB="0" anchor="ctr"/>
                </a:tc>
              </a:tr>
              <a:tr h="200025">
                <a:tc vMerge="1">
                  <a:txBody>
                    <a:bodyPr/>
                    <a:lstStyle/>
                    <a:p>
                      <a:endParaRPr lang="ca-ES"/>
                    </a:p>
                  </a:txBody>
                  <a:tcPr/>
                </a:tc>
                <a:tc>
                  <a:txBody>
                    <a:bodyPr/>
                    <a:lstStyle/>
                    <a:p>
                      <a:pPr algn="l" rtl="0" fontAlgn="ctr"/>
                      <a:r>
                        <a:rPr lang="ca-ES" sz="1050" b="0" u="none" strike="noStrike" dirty="0">
                          <a:effectLst/>
                          <a:latin typeface="Arial Black" pitchFamily="34" charset="0"/>
                        </a:rPr>
                        <a:t>Internac. : 0 (No sign.)</a:t>
                      </a:r>
                      <a:endParaRPr lang="ca-ES" sz="1050" b="0" i="0" u="none" strike="noStrike" dirty="0">
                        <a:solidFill>
                          <a:srgbClr val="000000"/>
                        </a:solidFill>
                        <a:effectLst/>
                        <a:latin typeface="Arial Black" pitchFamily="34" charset="0"/>
                      </a:endParaRPr>
                    </a:p>
                  </a:txBody>
                  <a:tcPr marL="9525" marR="9525" marT="9525" marB="0" anchor="ctr"/>
                </a:tc>
                <a:tc vMerge="1">
                  <a:txBody>
                    <a:bodyPr/>
                    <a:lstStyle/>
                    <a:p>
                      <a:endParaRPr lang="ca-ES"/>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ChangeArrowheads="1"/>
          </p:cNvSpPr>
          <p:nvPr/>
        </p:nvSpPr>
        <p:spPr bwMode="auto">
          <a:xfrm>
            <a:off x="993775" y="6521450"/>
            <a:ext cx="428625" cy="336550"/>
          </a:xfrm>
          <a:prstGeom prst="rect">
            <a:avLst/>
          </a:prstGeom>
          <a:noFill/>
          <a:ln w="9525">
            <a:noFill/>
            <a:miter lim="800000"/>
            <a:headEnd/>
            <a:tailEnd/>
          </a:ln>
        </p:spPr>
        <p:txBody>
          <a:bodyPr wrap="none">
            <a:spAutoFit/>
          </a:bodyPr>
          <a:lstStyle/>
          <a:p>
            <a:pPr algn="r">
              <a:buFontTx/>
              <a:buNone/>
            </a:pPr>
            <a:fld id="{CADC6235-DD45-4792-8088-F045127A6A40}" type="slidenum">
              <a:rPr lang="es-ES_tradnl" altLang="ca-ES" sz="1600">
                <a:solidFill>
                  <a:srgbClr val="000066"/>
                </a:solidFill>
                <a:latin typeface="Helvetica Neue" pitchFamily="1" charset="0"/>
              </a:rPr>
              <a:pPr algn="r">
                <a:buFontTx/>
                <a:buNone/>
              </a:pPr>
              <a:t>11</a:t>
            </a:fld>
            <a:endParaRPr lang="es-ES_tradnl" altLang="ca-ES" sz="1400">
              <a:solidFill>
                <a:srgbClr val="000066"/>
              </a:solidFill>
              <a:latin typeface="Helvetica Neue" pitchFamily="1" charset="0"/>
            </a:endParaRPr>
          </a:p>
        </p:txBody>
      </p:sp>
      <p:sp>
        <p:nvSpPr>
          <p:cNvPr id="734217" name="Rectangle 9"/>
          <p:cNvSpPr>
            <a:spLocks noChangeArrowheads="1"/>
          </p:cNvSpPr>
          <p:nvPr/>
        </p:nvSpPr>
        <p:spPr bwMode="auto">
          <a:xfrm>
            <a:off x="1116013" y="188913"/>
            <a:ext cx="7740650" cy="722312"/>
          </a:xfrm>
          <a:prstGeom prst="rect">
            <a:avLst/>
          </a:prstGeom>
          <a:noFill/>
          <a:ln w="9525">
            <a:noFill/>
            <a:miter lim="800000"/>
            <a:headEnd/>
            <a:tailEnd/>
          </a:ln>
          <a:effectLst/>
        </p:spPr>
        <p:txBody>
          <a:bodyPr>
            <a:spAutoFit/>
          </a:bodyPr>
          <a:lstStyle>
            <a:lvl1pPr>
              <a:tabLst>
                <a:tab pos="2152650" algn="l"/>
              </a:tabLst>
              <a:defRPr sz="2400" b="1">
                <a:solidFill>
                  <a:schemeClr val="tx1"/>
                </a:solidFill>
                <a:latin typeface="Verdana" pitchFamily="34" charset="0"/>
                <a:cs typeface="Arial" pitchFamily="34" charset="0"/>
              </a:defRPr>
            </a:lvl1pPr>
            <a:lvl2pPr marL="742950" indent="-285750">
              <a:tabLst>
                <a:tab pos="2152650" algn="l"/>
              </a:tabLst>
              <a:defRPr sz="2400" b="1">
                <a:solidFill>
                  <a:schemeClr val="tx1"/>
                </a:solidFill>
                <a:latin typeface="Verdana" pitchFamily="34" charset="0"/>
                <a:cs typeface="Arial" pitchFamily="34" charset="0"/>
              </a:defRPr>
            </a:lvl2pPr>
            <a:lvl3pPr marL="1143000" indent="-228600">
              <a:tabLst>
                <a:tab pos="2152650" algn="l"/>
              </a:tabLst>
              <a:defRPr sz="2400" b="1">
                <a:solidFill>
                  <a:schemeClr val="tx1"/>
                </a:solidFill>
                <a:latin typeface="Verdana" pitchFamily="34" charset="0"/>
                <a:cs typeface="Arial" pitchFamily="34" charset="0"/>
              </a:defRPr>
            </a:lvl3pPr>
            <a:lvl4pPr marL="1600200" indent="-228600">
              <a:tabLst>
                <a:tab pos="2152650" algn="l"/>
              </a:tabLst>
              <a:defRPr sz="2400" b="1">
                <a:solidFill>
                  <a:schemeClr val="tx1"/>
                </a:solidFill>
                <a:latin typeface="Verdana" pitchFamily="34" charset="0"/>
                <a:cs typeface="Arial" pitchFamily="34" charset="0"/>
              </a:defRPr>
            </a:lvl4pPr>
            <a:lvl5pPr marL="2057400" indent="-228600">
              <a:tabLst>
                <a:tab pos="2152650" algn="l"/>
              </a:tabLst>
              <a:defRPr sz="2400" b="1">
                <a:solidFill>
                  <a:schemeClr val="tx1"/>
                </a:solidFill>
                <a:latin typeface="Verdana" pitchFamily="34" charset="0"/>
                <a:cs typeface="Arial" pitchFamily="34" charset="0"/>
              </a:defRPr>
            </a:lvl5pPr>
            <a:lvl6pPr marL="25146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6pPr>
            <a:lvl7pPr marL="29718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7pPr>
            <a:lvl8pPr marL="34290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8pPr>
            <a:lvl9pPr marL="38862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9pPr>
          </a:lstStyle>
          <a:p>
            <a:pPr>
              <a:lnSpc>
                <a:spcPct val="120000"/>
              </a:lnSpc>
              <a:buFontTx/>
              <a:buNone/>
              <a:defRPr/>
            </a:pPr>
            <a:r>
              <a:rPr lang="en-US" altLang="ca-ES" sz="1800" dirty="0" err="1" smtClean="0">
                <a:solidFill>
                  <a:srgbClr val="000066"/>
                </a:solidFill>
                <a:effectLst>
                  <a:outerShdw blurRad="38100" dist="38100" dir="2700000" algn="tl">
                    <a:srgbClr val="C0C0C0"/>
                  </a:outerShdw>
                </a:effectLst>
              </a:rPr>
              <a:t>L’impost</a:t>
            </a:r>
            <a:r>
              <a:rPr lang="en-US" altLang="ca-ES" sz="1800" dirty="0" smtClean="0">
                <a:solidFill>
                  <a:srgbClr val="000066"/>
                </a:solidFill>
                <a:effectLst>
                  <a:outerShdw blurRad="38100" dist="38100" dir="2700000" algn="tl">
                    <a:srgbClr val="C0C0C0"/>
                  </a:outerShdw>
                </a:effectLst>
              </a:rPr>
              <a:t> de </a:t>
            </a:r>
            <a:r>
              <a:rPr lang="en-US" altLang="ca-ES" sz="1800" dirty="0" err="1" smtClean="0">
                <a:solidFill>
                  <a:srgbClr val="000066"/>
                </a:solidFill>
                <a:effectLst>
                  <a:outerShdw blurRad="38100" dist="38100" dir="2700000" algn="tl">
                    <a:srgbClr val="C0C0C0"/>
                  </a:outerShdw>
                </a:effectLst>
              </a:rPr>
              <a:t>turisme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sostenible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i</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l’impacte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sobre</a:t>
            </a:r>
            <a:r>
              <a:rPr lang="en-US" altLang="ca-ES" sz="1800" dirty="0" smtClean="0">
                <a:solidFill>
                  <a:srgbClr val="000066"/>
                </a:solidFill>
                <a:effectLst>
                  <a:outerShdw blurRad="38100" dist="38100" dir="2700000" algn="tl">
                    <a:srgbClr val="C0C0C0"/>
                  </a:outerShdw>
                </a:effectLst>
              </a:rPr>
              <a:t> la </a:t>
            </a:r>
            <a:r>
              <a:rPr lang="en-US" altLang="ca-ES" sz="1800" dirty="0" err="1" smtClean="0">
                <a:solidFill>
                  <a:srgbClr val="000066"/>
                </a:solidFill>
                <a:effectLst>
                  <a:outerShdw blurRad="38100" dist="38100" dir="2700000" algn="tl">
                    <a:srgbClr val="C0C0C0"/>
                  </a:outerShdw>
                </a:effectLst>
              </a:rPr>
              <a:t>demanda</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turística</a:t>
            </a:r>
            <a:endParaRPr lang="ca-ES" altLang="ca-ES" sz="1800" dirty="0" smtClean="0">
              <a:solidFill>
                <a:srgbClr val="000066"/>
              </a:solidFill>
              <a:effectLst>
                <a:outerShdw blurRad="38100" dist="38100" dir="2700000" algn="tl">
                  <a:srgbClr val="C0C0C0"/>
                </a:outerShdw>
              </a:effectLst>
            </a:endParaRPr>
          </a:p>
        </p:txBody>
      </p:sp>
      <p:grpSp>
        <p:nvGrpSpPr>
          <p:cNvPr id="12292" name="Group 10"/>
          <p:cNvGrpSpPr>
            <a:grpSpLocks/>
          </p:cNvGrpSpPr>
          <p:nvPr/>
        </p:nvGrpSpPr>
        <p:grpSpPr bwMode="auto">
          <a:xfrm>
            <a:off x="144463" y="333375"/>
            <a:ext cx="1403350" cy="425450"/>
            <a:chOff x="1701" y="2917"/>
            <a:chExt cx="2631" cy="739"/>
          </a:xfrm>
        </p:grpSpPr>
        <p:pic>
          <p:nvPicPr>
            <p:cNvPr id="12302" name="Picture 11" descr="Universitat de les Illes Balears">
              <a:hlinkClick r:id="rId3"/>
            </p:cNvPr>
            <p:cNvPicPr>
              <a:picLocks noChangeAspect="1" noChangeArrowheads="1"/>
            </p:cNvPicPr>
            <p:nvPr/>
          </p:nvPicPr>
          <p:blipFill>
            <a:blip r:embed="rId4"/>
            <a:srcRect/>
            <a:stretch>
              <a:fillRect/>
            </a:stretch>
          </p:blipFill>
          <p:spPr bwMode="auto">
            <a:xfrm>
              <a:off x="2245" y="2917"/>
              <a:ext cx="1407" cy="377"/>
            </a:xfrm>
            <a:prstGeom prst="rect">
              <a:avLst/>
            </a:prstGeom>
            <a:noFill/>
            <a:ln w="9525">
              <a:noFill/>
              <a:miter lim="800000"/>
              <a:headEnd/>
              <a:tailEnd/>
            </a:ln>
          </p:spPr>
        </p:pic>
        <p:sp>
          <p:nvSpPr>
            <p:cNvPr id="734220" name="Rectangle 12"/>
            <p:cNvSpPr>
              <a:spLocks noChangeArrowheads="1"/>
            </p:cNvSpPr>
            <p:nvPr/>
          </p:nvSpPr>
          <p:spPr bwMode="auto">
            <a:xfrm>
              <a:off x="1701" y="3204"/>
              <a:ext cx="2631" cy="452"/>
            </a:xfrm>
            <a:prstGeom prst="rect">
              <a:avLst/>
            </a:prstGeom>
            <a:noFill/>
            <a:ln w="9525">
              <a:noFill/>
              <a:miter lim="800000"/>
              <a:headEnd/>
              <a:tailEnd/>
            </a:ln>
            <a:effectLst/>
          </p:spPr>
          <p:txBody>
            <a:bodyPr>
              <a:spAutoFit/>
            </a:bodyPr>
            <a:lstStyle/>
            <a:p>
              <a:pPr>
                <a:buFontTx/>
                <a:buNone/>
                <a:defRPr/>
              </a:pPr>
              <a:endParaRPr lang="ca-ES" sz="500" b="0" i="1">
                <a:solidFill>
                  <a:srgbClr val="CC3300"/>
                </a:solidFill>
                <a:latin typeface="Helvetica Neue" pitchFamily="1" charset="0"/>
              </a:endParaRPr>
            </a:p>
            <a:p>
              <a:pPr>
                <a:buFontTx/>
                <a:buNone/>
                <a:defRPr/>
              </a:pPr>
              <a:r>
                <a:rPr lang="es-ES_tradnl" sz="600">
                  <a:effectLst>
                    <a:outerShdw blurRad="38100" dist="38100" dir="2700000" algn="tl">
                      <a:srgbClr val="C0C0C0"/>
                    </a:outerShdw>
                  </a:effectLst>
                  <a:latin typeface="Times New Roman" pitchFamily="18" charset="0"/>
                  <a:cs typeface="Times New Roman" pitchFamily="18" charset="0"/>
                </a:rPr>
                <a:t>Departament d’Economia Aplicada</a:t>
              </a:r>
              <a:endParaRPr lang="es-ES_tradnl" sz="200" b="0">
                <a:latin typeface="Times New Roman" pitchFamily="18" charset="0"/>
                <a:cs typeface="Times New Roman" pitchFamily="18" charset="0"/>
              </a:endParaRPr>
            </a:p>
          </p:txBody>
        </p:sp>
      </p:grpSp>
      <p:sp>
        <p:nvSpPr>
          <p:cNvPr id="734221" name="Line 13"/>
          <p:cNvSpPr>
            <a:spLocks noChangeShapeType="1"/>
          </p:cNvSpPr>
          <p:nvPr/>
        </p:nvSpPr>
        <p:spPr bwMode="auto">
          <a:xfrm>
            <a:off x="1476375" y="6453188"/>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734222" name="Line 14"/>
          <p:cNvSpPr>
            <a:spLocks noChangeShapeType="1"/>
          </p:cNvSpPr>
          <p:nvPr/>
        </p:nvSpPr>
        <p:spPr bwMode="auto">
          <a:xfrm>
            <a:off x="1476375" y="1052513"/>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734223" name="Line 15"/>
          <p:cNvSpPr>
            <a:spLocks noChangeShapeType="1"/>
          </p:cNvSpPr>
          <p:nvPr/>
        </p:nvSpPr>
        <p:spPr bwMode="auto">
          <a:xfrm flipH="1">
            <a:off x="1476375" y="6453188"/>
            <a:ext cx="0" cy="404812"/>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12296" name="Rectangle 3"/>
          <p:cNvSpPr>
            <a:spLocks noChangeArrowheads="1"/>
          </p:cNvSpPr>
          <p:nvPr/>
        </p:nvSpPr>
        <p:spPr bwMode="auto">
          <a:xfrm>
            <a:off x="0" y="1052513"/>
            <a:ext cx="1476375" cy="1081087"/>
          </a:xfrm>
          <a:prstGeom prst="rect">
            <a:avLst/>
          </a:prstGeom>
          <a:noFill/>
          <a:ln w="6350">
            <a:solidFill>
              <a:srgbClr val="000066"/>
            </a:solidFill>
            <a:miter lim="800000"/>
            <a:headEnd/>
            <a:tailEnd/>
          </a:ln>
        </p:spPr>
        <p:txBody>
          <a:bodyPr anchor="ctr"/>
          <a:lstStyle/>
          <a:p>
            <a:pPr marL="361950" indent="-361950" algn="l">
              <a:buFontTx/>
              <a:buNone/>
            </a:pPr>
            <a:r>
              <a:rPr lang="en-US" altLang="ca-ES" sz="1100">
                <a:solidFill>
                  <a:srgbClr val="000066"/>
                </a:solidFill>
              </a:rPr>
              <a:t>1.	Introducció</a:t>
            </a:r>
          </a:p>
        </p:txBody>
      </p:sp>
      <p:sp>
        <p:nvSpPr>
          <p:cNvPr id="12297" name="Rectangle 4"/>
          <p:cNvSpPr>
            <a:spLocks noChangeArrowheads="1"/>
          </p:cNvSpPr>
          <p:nvPr/>
        </p:nvSpPr>
        <p:spPr bwMode="auto">
          <a:xfrm>
            <a:off x="0" y="2132013"/>
            <a:ext cx="1476375" cy="1081087"/>
          </a:xfrm>
          <a:prstGeom prst="rect">
            <a:avLst/>
          </a:prstGeom>
          <a:noFill/>
          <a:ln w="6350">
            <a:solidFill>
              <a:srgbClr val="000066"/>
            </a:solidFill>
            <a:miter lim="800000"/>
            <a:headEnd/>
            <a:tailEnd/>
          </a:ln>
        </p:spPr>
        <p:txBody>
          <a:bodyPr anchor="ctr"/>
          <a:lstStyle/>
          <a:p>
            <a:pPr marL="177800" indent="-177800" algn="l">
              <a:buFontTx/>
              <a:buNone/>
            </a:pPr>
            <a:r>
              <a:rPr lang="en-US" altLang="ca-ES" sz="1100">
                <a:solidFill>
                  <a:srgbClr val="000066"/>
                </a:solidFill>
              </a:rPr>
              <a:t>2.	Fonaments</a:t>
            </a:r>
          </a:p>
        </p:txBody>
      </p:sp>
      <p:sp>
        <p:nvSpPr>
          <p:cNvPr id="12298" name="Rectangle 6"/>
          <p:cNvSpPr>
            <a:spLocks noChangeArrowheads="1"/>
          </p:cNvSpPr>
          <p:nvPr/>
        </p:nvSpPr>
        <p:spPr bwMode="auto">
          <a:xfrm>
            <a:off x="0" y="3211513"/>
            <a:ext cx="1476375" cy="1081087"/>
          </a:xfrm>
          <a:prstGeom prst="rect">
            <a:avLst/>
          </a:prstGeom>
          <a:solidFill>
            <a:srgbClr val="000066"/>
          </a:solidFill>
          <a:ln w="6350">
            <a:solidFill>
              <a:srgbClr val="000066"/>
            </a:solidFill>
            <a:miter lim="800000"/>
            <a:headEnd/>
            <a:tailEnd/>
          </a:ln>
        </p:spPr>
        <p:txBody>
          <a:bodyPr anchor="ctr"/>
          <a:lstStyle/>
          <a:p>
            <a:pPr marL="177800" indent="-177800" algn="l">
              <a:buFontTx/>
              <a:buNone/>
            </a:pPr>
            <a:r>
              <a:rPr lang="en-US" altLang="ca-ES" sz="1100">
                <a:solidFill>
                  <a:schemeClr val="bg1"/>
                </a:solidFill>
              </a:rPr>
              <a:t>3.	Elasticitat Preu a Espanya i a Balears</a:t>
            </a:r>
          </a:p>
        </p:txBody>
      </p:sp>
      <p:sp>
        <p:nvSpPr>
          <p:cNvPr id="12299" name="Rectangle 8"/>
          <p:cNvSpPr>
            <a:spLocks noChangeArrowheads="1"/>
          </p:cNvSpPr>
          <p:nvPr/>
        </p:nvSpPr>
        <p:spPr bwMode="auto">
          <a:xfrm>
            <a:off x="0" y="5372100"/>
            <a:ext cx="1476375" cy="1081088"/>
          </a:xfrm>
          <a:prstGeom prst="rect">
            <a:avLst/>
          </a:prstGeom>
          <a:noFill/>
          <a:ln w="6350">
            <a:solidFill>
              <a:srgbClr val="000066"/>
            </a:solidFill>
            <a:miter lim="800000"/>
            <a:headEnd/>
            <a:tailEnd/>
          </a:ln>
        </p:spPr>
        <p:txBody>
          <a:bodyPr anchor="ctr"/>
          <a:lstStyle/>
          <a:p>
            <a:pPr algn="l">
              <a:buFontTx/>
              <a:buNone/>
            </a:pPr>
            <a:r>
              <a:rPr lang="en-US" altLang="ca-ES" sz="1100">
                <a:solidFill>
                  <a:srgbClr val="000066"/>
                </a:solidFill>
              </a:rPr>
              <a:t>5. Conclusions</a:t>
            </a:r>
          </a:p>
        </p:txBody>
      </p:sp>
      <p:sp>
        <p:nvSpPr>
          <p:cNvPr id="12300" name="Rectangle 7"/>
          <p:cNvSpPr>
            <a:spLocks noChangeArrowheads="1"/>
          </p:cNvSpPr>
          <p:nvPr/>
        </p:nvSpPr>
        <p:spPr bwMode="auto">
          <a:xfrm>
            <a:off x="0" y="4292600"/>
            <a:ext cx="1476375" cy="1081088"/>
          </a:xfrm>
          <a:prstGeom prst="rect">
            <a:avLst/>
          </a:prstGeom>
          <a:noFill/>
          <a:ln w="6350">
            <a:solidFill>
              <a:srgbClr val="000066"/>
            </a:solidFill>
            <a:miter lim="800000"/>
            <a:headEnd/>
            <a:tailEnd/>
          </a:ln>
        </p:spPr>
        <p:txBody>
          <a:bodyPr anchor="ctr"/>
          <a:lstStyle/>
          <a:p>
            <a:pPr marL="185738" indent="-185738" algn="l">
              <a:buFontTx/>
              <a:buNone/>
            </a:pPr>
            <a:r>
              <a:rPr lang="es-ES" altLang="ca-ES" sz="1100">
                <a:solidFill>
                  <a:srgbClr val="000066"/>
                </a:solidFill>
              </a:rPr>
              <a:t>4.	Estimació de l’efecte preu</a:t>
            </a:r>
            <a:endParaRPr lang="en-US" altLang="ca-ES" sz="1100">
              <a:solidFill>
                <a:srgbClr val="000066"/>
              </a:solidFill>
            </a:endParaRPr>
          </a:p>
        </p:txBody>
      </p:sp>
      <p:sp>
        <p:nvSpPr>
          <p:cNvPr id="12301" name="2 Rectángulo"/>
          <p:cNvSpPr>
            <a:spLocks noChangeArrowheads="1"/>
          </p:cNvSpPr>
          <p:nvPr/>
        </p:nvSpPr>
        <p:spPr bwMode="auto">
          <a:xfrm>
            <a:off x="2286000" y="2828925"/>
            <a:ext cx="5741988" cy="830263"/>
          </a:xfrm>
          <a:prstGeom prst="rect">
            <a:avLst/>
          </a:prstGeom>
          <a:noFill/>
          <a:ln w="9525">
            <a:noFill/>
            <a:miter lim="800000"/>
            <a:headEnd/>
            <a:tailEnd/>
          </a:ln>
        </p:spPr>
        <p:txBody>
          <a:bodyPr>
            <a:spAutoFit/>
          </a:bodyPr>
          <a:lstStyle/>
          <a:p>
            <a:endParaRPr lang="ca-ES" b="0">
              <a:sym typeface="Wingdings" pitchFamily="2" charset="2"/>
            </a:endParaRPr>
          </a:p>
          <a:p>
            <a:r>
              <a:rPr lang="ca-ES" b="0">
                <a:sym typeface="Wingdings" pitchFamily="2" charset="2"/>
              </a:rPr>
              <a:t> D</a:t>
            </a:r>
            <a:r>
              <a:rPr lang="ca-ES" b="0"/>
              <a:t>os Escenaris : </a:t>
            </a:r>
            <a:r>
              <a:rPr lang="ca-ES" b="0">
                <a:sym typeface="Symbol" pitchFamily="18" charset="2"/>
              </a:rPr>
              <a:t></a:t>
            </a:r>
            <a:r>
              <a:rPr lang="ca-ES" b="0"/>
              <a:t>=1 i </a:t>
            </a:r>
            <a:r>
              <a:rPr lang="ca-ES" b="0">
                <a:sym typeface="Symbol" pitchFamily="18" charset="2"/>
              </a:rPr>
              <a:t></a:t>
            </a:r>
            <a:r>
              <a:rPr lang="ca-ES" b="0"/>
              <a:t>=0,5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0" y="1052513"/>
            <a:ext cx="1476375" cy="1081087"/>
          </a:xfrm>
          <a:prstGeom prst="rect">
            <a:avLst/>
          </a:prstGeom>
          <a:noFill/>
          <a:ln w="6350">
            <a:solidFill>
              <a:srgbClr val="000066"/>
            </a:solidFill>
            <a:miter lim="800000"/>
            <a:headEnd/>
            <a:tailEnd/>
          </a:ln>
        </p:spPr>
        <p:txBody>
          <a:bodyPr anchor="ctr"/>
          <a:lstStyle/>
          <a:p>
            <a:pPr marL="361950" indent="-361950" algn="l">
              <a:buFontTx/>
              <a:buNone/>
            </a:pPr>
            <a:r>
              <a:rPr lang="en-US" altLang="ca-ES" sz="1100">
                <a:solidFill>
                  <a:srgbClr val="000066"/>
                </a:solidFill>
              </a:rPr>
              <a:t>1.	Introducció</a:t>
            </a:r>
          </a:p>
        </p:txBody>
      </p:sp>
      <p:sp>
        <p:nvSpPr>
          <p:cNvPr id="13315" name="Rectangle 4"/>
          <p:cNvSpPr>
            <a:spLocks noChangeArrowheads="1"/>
          </p:cNvSpPr>
          <p:nvPr/>
        </p:nvSpPr>
        <p:spPr bwMode="auto">
          <a:xfrm>
            <a:off x="0" y="2132013"/>
            <a:ext cx="1476375" cy="1081087"/>
          </a:xfrm>
          <a:prstGeom prst="rect">
            <a:avLst/>
          </a:prstGeom>
          <a:noFill/>
          <a:ln w="6350">
            <a:solidFill>
              <a:srgbClr val="000066"/>
            </a:solidFill>
            <a:miter lim="800000"/>
            <a:headEnd/>
            <a:tailEnd/>
          </a:ln>
        </p:spPr>
        <p:txBody>
          <a:bodyPr anchor="ctr"/>
          <a:lstStyle/>
          <a:p>
            <a:pPr marL="177800" indent="-177800" algn="l">
              <a:buFontTx/>
              <a:buNone/>
            </a:pPr>
            <a:r>
              <a:rPr lang="en-US" altLang="ca-ES" sz="1100">
                <a:solidFill>
                  <a:srgbClr val="000066"/>
                </a:solidFill>
              </a:rPr>
              <a:t>2.	Fonaments</a:t>
            </a:r>
          </a:p>
        </p:txBody>
      </p:sp>
      <p:sp>
        <p:nvSpPr>
          <p:cNvPr id="13316" name="Rectangle 5"/>
          <p:cNvSpPr>
            <a:spLocks noChangeArrowheads="1"/>
          </p:cNvSpPr>
          <p:nvPr/>
        </p:nvSpPr>
        <p:spPr bwMode="auto">
          <a:xfrm>
            <a:off x="993775" y="6521450"/>
            <a:ext cx="428625" cy="336550"/>
          </a:xfrm>
          <a:prstGeom prst="rect">
            <a:avLst/>
          </a:prstGeom>
          <a:noFill/>
          <a:ln w="9525">
            <a:noFill/>
            <a:miter lim="800000"/>
            <a:headEnd/>
            <a:tailEnd/>
          </a:ln>
        </p:spPr>
        <p:txBody>
          <a:bodyPr wrap="none">
            <a:spAutoFit/>
          </a:bodyPr>
          <a:lstStyle/>
          <a:p>
            <a:pPr algn="r">
              <a:buFontTx/>
              <a:buNone/>
            </a:pPr>
            <a:fld id="{62519538-0FC8-4924-86A0-B8B038E76563}" type="slidenum">
              <a:rPr lang="es-ES_tradnl" altLang="ca-ES" sz="1600">
                <a:solidFill>
                  <a:srgbClr val="000066"/>
                </a:solidFill>
                <a:latin typeface="Helvetica Neue" pitchFamily="1" charset="0"/>
              </a:rPr>
              <a:pPr algn="r">
                <a:buFontTx/>
                <a:buNone/>
              </a:pPr>
              <a:t>12</a:t>
            </a:fld>
            <a:endParaRPr lang="es-ES_tradnl" altLang="ca-ES" sz="1400">
              <a:solidFill>
                <a:srgbClr val="000066"/>
              </a:solidFill>
              <a:latin typeface="Helvetica Neue" pitchFamily="1" charset="0"/>
            </a:endParaRPr>
          </a:p>
        </p:txBody>
      </p:sp>
      <p:sp>
        <p:nvSpPr>
          <p:cNvPr id="13317" name="Rectangle 6"/>
          <p:cNvSpPr>
            <a:spLocks noChangeArrowheads="1"/>
          </p:cNvSpPr>
          <p:nvPr/>
        </p:nvSpPr>
        <p:spPr bwMode="auto">
          <a:xfrm>
            <a:off x="0" y="3211513"/>
            <a:ext cx="1476375" cy="1081087"/>
          </a:xfrm>
          <a:prstGeom prst="rect">
            <a:avLst/>
          </a:prstGeom>
          <a:solidFill>
            <a:schemeClr val="bg1"/>
          </a:solidFill>
          <a:ln w="6350">
            <a:solidFill>
              <a:srgbClr val="000066"/>
            </a:solidFill>
            <a:miter lim="800000"/>
            <a:headEnd/>
            <a:tailEnd/>
          </a:ln>
        </p:spPr>
        <p:txBody>
          <a:bodyPr anchor="ctr"/>
          <a:lstStyle/>
          <a:p>
            <a:pPr marL="177800" indent="-177800" algn="l">
              <a:buFontTx/>
              <a:buNone/>
            </a:pPr>
            <a:r>
              <a:rPr lang="en-US" altLang="ca-ES" sz="1100">
                <a:solidFill>
                  <a:srgbClr val="000066"/>
                </a:solidFill>
              </a:rPr>
              <a:t>3.	Elasticitat Preu a Espanya i a Balears</a:t>
            </a:r>
          </a:p>
        </p:txBody>
      </p:sp>
      <p:sp>
        <p:nvSpPr>
          <p:cNvPr id="13318" name="Rectangle 7"/>
          <p:cNvSpPr>
            <a:spLocks noChangeArrowheads="1"/>
          </p:cNvSpPr>
          <p:nvPr/>
        </p:nvSpPr>
        <p:spPr bwMode="auto">
          <a:xfrm>
            <a:off x="0" y="4292600"/>
            <a:ext cx="1476375" cy="1081088"/>
          </a:xfrm>
          <a:prstGeom prst="rect">
            <a:avLst/>
          </a:prstGeom>
          <a:solidFill>
            <a:srgbClr val="000066"/>
          </a:solidFill>
          <a:ln w="6350">
            <a:solidFill>
              <a:srgbClr val="000066"/>
            </a:solidFill>
            <a:miter lim="800000"/>
            <a:headEnd/>
            <a:tailEnd/>
          </a:ln>
        </p:spPr>
        <p:txBody>
          <a:bodyPr anchor="ctr"/>
          <a:lstStyle/>
          <a:p>
            <a:pPr marL="185738" indent="-185738" algn="l">
              <a:buFontTx/>
              <a:buNone/>
            </a:pPr>
            <a:r>
              <a:rPr lang="es-ES" altLang="ca-ES" sz="1100">
                <a:solidFill>
                  <a:schemeClr val="bg1"/>
                </a:solidFill>
              </a:rPr>
              <a:t>4.	Estimació de l’efecte preu</a:t>
            </a:r>
          </a:p>
        </p:txBody>
      </p:sp>
      <p:sp>
        <p:nvSpPr>
          <p:cNvPr id="13319" name="Rectangle 8"/>
          <p:cNvSpPr>
            <a:spLocks noChangeArrowheads="1"/>
          </p:cNvSpPr>
          <p:nvPr/>
        </p:nvSpPr>
        <p:spPr bwMode="auto">
          <a:xfrm>
            <a:off x="0" y="5372100"/>
            <a:ext cx="1476375" cy="1081088"/>
          </a:xfrm>
          <a:prstGeom prst="rect">
            <a:avLst/>
          </a:prstGeom>
          <a:noFill/>
          <a:ln w="6350">
            <a:solidFill>
              <a:srgbClr val="000066"/>
            </a:solidFill>
            <a:miter lim="800000"/>
            <a:headEnd/>
            <a:tailEnd/>
          </a:ln>
        </p:spPr>
        <p:txBody>
          <a:bodyPr anchor="ctr"/>
          <a:lstStyle/>
          <a:p>
            <a:pPr algn="l">
              <a:buFontTx/>
              <a:buNone/>
            </a:pPr>
            <a:r>
              <a:rPr lang="en-US" altLang="ca-ES" sz="1100">
                <a:solidFill>
                  <a:srgbClr val="000066"/>
                </a:solidFill>
              </a:rPr>
              <a:t>5. Conclusions</a:t>
            </a:r>
          </a:p>
        </p:txBody>
      </p:sp>
      <p:sp>
        <p:nvSpPr>
          <p:cNvPr id="705545" name="Rectangle 9"/>
          <p:cNvSpPr>
            <a:spLocks noChangeArrowheads="1"/>
          </p:cNvSpPr>
          <p:nvPr/>
        </p:nvSpPr>
        <p:spPr bwMode="auto">
          <a:xfrm>
            <a:off x="1116013" y="188913"/>
            <a:ext cx="7740650" cy="722312"/>
          </a:xfrm>
          <a:prstGeom prst="rect">
            <a:avLst/>
          </a:prstGeom>
          <a:noFill/>
          <a:ln w="9525">
            <a:noFill/>
            <a:miter lim="800000"/>
            <a:headEnd/>
            <a:tailEnd/>
          </a:ln>
          <a:effectLst/>
        </p:spPr>
        <p:txBody>
          <a:bodyPr>
            <a:spAutoFit/>
          </a:bodyPr>
          <a:lstStyle>
            <a:lvl1pPr>
              <a:tabLst>
                <a:tab pos="2152650" algn="l"/>
              </a:tabLst>
              <a:defRPr sz="2400" b="1">
                <a:solidFill>
                  <a:schemeClr val="tx1"/>
                </a:solidFill>
                <a:latin typeface="Verdana" pitchFamily="34" charset="0"/>
                <a:cs typeface="Arial" pitchFamily="34" charset="0"/>
              </a:defRPr>
            </a:lvl1pPr>
            <a:lvl2pPr marL="742950" indent="-285750">
              <a:tabLst>
                <a:tab pos="2152650" algn="l"/>
              </a:tabLst>
              <a:defRPr sz="2400" b="1">
                <a:solidFill>
                  <a:schemeClr val="tx1"/>
                </a:solidFill>
                <a:latin typeface="Verdana" pitchFamily="34" charset="0"/>
                <a:cs typeface="Arial" pitchFamily="34" charset="0"/>
              </a:defRPr>
            </a:lvl2pPr>
            <a:lvl3pPr marL="1143000" indent="-228600">
              <a:tabLst>
                <a:tab pos="2152650" algn="l"/>
              </a:tabLst>
              <a:defRPr sz="2400" b="1">
                <a:solidFill>
                  <a:schemeClr val="tx1"/>
                </a:solidFill>
                <a:latin typeface="Verdana" pitchFamily="34" charset="0"/>
                <a:cs typeface="Arial" pitchFamily="34" charset="0"/>
              </a:defRPr>
            </a:lvl3pPr>
            <a:lvl4pPr marL="1600200" indent="-228600">
              <a:tabLst>
                <a:tab pos="2152650" algn="l"/>
              </a:tabLst>
              <a:defRPr sz="2400" b="1">
                <a:solidFill>
                  <a:schemeClr val="tx1"/>
                </a:solidFill>
                <a:latin typeface="Verdana" pitchFamily="34" charset="0"/>
                <a:cs typeface="Arial" pitchFamily="34" charset="0"/>
              </a:defRPr>
            </a:lvl4pPr>
            <a:lvl5pPr marL="2057400" indent="-228600">
              <a:tabLst>
                <a:tab pos="2152650" algn="l"/>
              </a:tabLst>
              <a:defRPr sz="2400" b="1">
                <a:solidFill>
                  <a:schemeClr val="tx1"/>
                </a:solidFill>
                <a:latin typeface="Verdana" pitchFamily="34" charset="0"/>
                <a:cs typeface="Arial" pitchFamily="34" charset="0"/>
              </a:defRPr>
            </a:lvl5pPr>
            <a:lvl6pPr marL="25146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6pPr>
            <a:lvl7pPr marL="29718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7pPr>
            <a:lvl8pPr marL="34290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8pPr>
            <a:lvl9pPr marL="38862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9pPr>
          </a:lstStyle>
          <a:p>
            <a:pPr>
              <a:lnSpc>
                <a:spcPct val="120000"/>
              </a:lnSpc>
              <a:buFontTx/>
              <a:buNone/>
              <a:defRPr/>
            </a:pPr>
            <a:r>
              <a:rPr lang="en-US" altLang="ca-ES" sz="1800" dirty="0" err="1" smtClean="0">
                <a:solidFill>
                  <a:srgbClr val="000066"/>
                </a:solidFill>
                <a:effectLst>
                  <a:outerShdw blurRad="38100" dist="38100" dir="2700000" algn="tl">
                    <a:srgbClr val="C0C0C0"/>
                  </a:outerShdw>
                </a:effectLst>
              </a:rPr>
              <a:t>L’impost</a:t>
            </a:r>
            <a:r>
              <a:rPr lang="en-US" altLang="ca-ES" sz="1800" dirty="0" smtClean="0">
                <a:solidFill>
                  <a:srgbClr val="000066"/>
                </a:solidFill>
                <a:effectLst>
                  <a:outerShdw blurRad="38100" dist="38100" dir="2700000" algn="tl">
                    <a:srgbClr val="C0C0C0"/>
                  </a:outerShdw>
                </a:effectLst>
              </a:rPr>
              <a:t> de </a:t>
            </a:r>
            <a:r>
              <a:rPr lang="en-US" altLang="ca-ES" sz="1800" dirty="0" err="1" smtClean="0">
                <a:solidFill>
                  <a:srgbClr val="000066"/>
                </a:solidFill>
                <a:effectLst>
                  <a:outerShdw blurRad="38100" dist="38100" dir="2700000" algn="tl">
                    <a:srgbClr val="C0C0C0"/>
                  </a:outerShdw>
                </a:effectLst>
              </a:rPr>
              <a:t>turisme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sostenible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i</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l’impacte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sobre</a:t>
            </a:r>
            <a:r>
              <a:rPr lang="en-US" altLang="ca-ES" sz="1800" dirty="0" smtClean="0">
                <a:solidFill>
                  <a:srgbClr val="000066"/>
                </a:solidFill>
                <a:effectLst>
                  <a:outerShdw blurRad="38100" dist="38100" dir="2700000" algn="tl">
                    <a:srgbClr val="C0C0C0"/>
                  </a:outerShdw>
                </a:effectLst>
              </a:rPr>
              <a:t> la </a:t>
            </a:r>
            <a:r>
              <a:rPr lang="en-US" altLang="ca-ES" sz="1800" dirty="0" err="1" smtClean="0">
                <a:solidFill>
                  <a:srgbClr val="000066"/>
                </a:solidFill>
                <a:effectLst>
                  <a:outerShdw blurRad="38100" dist="38100" dir="2700000" algn="tl">
                    <a:srgbClr val="C0C0C0"/>
                  </a:outerShdw>
                </a:effectLst>
              </a:rPr>
              <a:t>demanda</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turística</a:t>
            </a:r>
            <a:endParaRPr lang="ca-ES" altLang="ca-ES" sz="1800" dirty="0" smtClean="0">
              <a:solidFill>
                <a:srgbClr val="000066"/>
              </a:solidFill>
              <a:effectLst>
                <a:outerShdw blurRad="38100" dist="38100" dir="2700000" algn="tl">
                  <a:srgbClr val="C0C0C0"/>
                </a:outerShdw>
              </a:effectLst>
            </a:endParaRPr>
          </a:p>
        </p:txBody>
      </p:sp>
      <p:grpSp>
        <p:nvGrpSpPr>
          <p:cNvPr id="13321" name="Group 10"/>
          <p:cNvGrpSpPr>
            <a:grpSpLocks/>
          </p:cNvGrpSpPr>
          <p:nvPr/>
        </p:nvGrpSpPr>
        <p:grpSpPr bwMode="auto">
          <a:xfrm>
            <a:off x="144463" y="333375"/>
            <a:ext cx="1403350" cy="425450"/>
            <a:chOff x="1701" y="2917"/>
            <a:chExt cx="2631" cy="739"/>
          </a:xfrm>
        </p:grpSpPr>
        <p:pic>
          <p:nvPicPr>
            <p:cNvPr id="13426" name="Picture 11" descr="Universitat de les Illes Balears">
              <a:hlinkClick r:id="rId3"/>
            </p:cNvPr>
            <p:cNvPicPr>
              <a:picLocks noChangeAspect="1" noChangeArrowheads="1"/>
            </p:cNvPicPr>
            <p:nvPr/>
          </p:nvPicPr>
          <p:blipFill>
            <a:blip r:embed="rId4"/>
            <a:srcRect/>
            <a:stretch>
              <a:fillRect/>
            </a:stretch>
          </p:blipFill>
          <p:spPr bwMode="auto">
            <a:xfrm>
              <a:off x="2245" y="2917"/>
              <a:ext cx="1407" cy="377"/>
            </a:xfrm>
            <a:prstGeom prst="rect">
              <a:avLst/>
            </a:prstGeom>
            <a:noFill/>
            <a:ln w="9525">
              <a:noFill/>
              <a:miter lim="800000"/>
              <a:headEnd/>
              <a:tailEnd/>
            </a:ln>
          </p:spPr>
        </p:pic>
        <p:sp>
          <p:nvSpPr>
            <p:cNvPr id="705548" name="Rectangle 12"/>
            <p:cNvSpPr>
              <a:spLocks noChangeArrowheads="1"/>
            </p:cNvSpPr>
            <p:nvPr/>
          </p:nvSpPr>
          <p:spPr bwMode="auto">
            <a:xfrm>
              <a:off x="1701" y="3204"/>
              <a:ext cx="2631" cy="452"/>
            </a:xfrm>
            <a:prstGeom prst="rect">
              <a:avLst/>
            </a:prstGeom>
            <a:noFill/>
            <a:ln w="9525">
              <a:noFill/>
              <a:miter lim="800000"/>
              <a:headEnd/>
              <a:tailEnd/>
            </a:ln>
            <a:effectLst/>
          </p:spPr>
          <p:txBody>
            <a:bodyPr>
              <a:spAutoFit/>
            </a:bodyPr>
            <a:lstStyle/>
            <a:p>
              <a:pPr>
                <a:buFontTx/>
                <a:buNone/>
                <a:defRPr/>
              </a:pPr>
              <a:endParaRPr lang="ca-ES" sz="500" b="0" i="1">
                <a:solidFill>
                  <a:srgbClr val="CC3300"/>
                </a:solidFill>
                <a:latin typeface="Helvetica Neue" pitchFamily="1" charset="0"/>
              </a:endParaRPr>
            </a:p>
            <a:p>
              <a:pPr>
                <a:buFontTx/>
                <a:buNone/>
                <a:defRPr/>
              </a:pPr>
              <a:r>
                <a:rPr lang="es-ES_tradnl" sz="600">
                  <a:effectLst>
                    <a:outerShdw blurRad="38100" dist="38100" dir="2700000" algn="tl">
                      <a:srgbClr val="C0C0C0"/>
                    </a:outerShdw>
                  </a:effectLst>
                  <a:latin typeface="Times New Roman" pitchFamily="18" charset="0"/>
                  <a:cs typeface="Times New Roman" pitchFamily="18" charset="0"/>
                </a:rPr>
                <a:t>Departament d’Economia Aplicada</a:t>
              </a:r>
              <a:endParaRPr lang="es-ES_tradnl" sz="200" b="0">
                <a:latin typeface="Times New Roman" pitchFamily="18" charset="0"/>
                <a:cs typeface="Times New Roman" pitchFamily="18" charset="0"/>
              </a:endParaRPr>
            </a:p>
          </p:txBody>
        </p:sp>
      </p:grpSp>
      <p:sp>
        <p:nvSpPr>
          <p:cNvPr id="705549" name="Line 13"/>
          <p:cNvSpPr>
            <a:spLocks noChangeShapeType="1"/>
          </p:cNvSpPr>
          <p:nvPr/>
        </p:nvSpPr>
        <p:spPr bwMode="auto">
          <a:xfrm>
            <a:off x="1476375" y="6453188"/>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705550" name="Line 14"/>
          <p:cNvSpPr>
            <a:spLocks noChangeShapeType="1"/>
          </p:cNvSpPr>
          <p:nvPr/>
        </p:nvSpPr>
        <p:spPr bwMode="auto">
          <a:xfrm>
            <a:off x="1476375" y="1052513"/>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705551" name="Line 15"/>
          <p:cNvSpPr>
            <a:spLocks noChangeShapeType="1"/>
          </p:cNvSpPr>
          <p:nvPr/>
        </p:nvSpPr>
        <p:spPr bwMode="auto">
          <a:xfrm flipH="1">
            <a:off x="1476375" y="6453188"/>
            <a:ext cx="0" cy="404812"/>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graphicFrame>
        <p:nvGraphicFramePr>
          <p:cNvPr id="2" name="1 Tabla"/>
          <p:cNvGraphicFramePr>
            <a:graphicFrameLocks noGrp="1"/>
          </p:cNvGraphicFramePr>
          <p:nvPr/>
        </p:nvGraphicFramePr>
        <p:xfrm>
          <a:off x="2070100" y="1782763"/>
          <a:ext cx="6480175" cy="3938584"/>
        </p:xfrm>
        <a:graphic>
          <a:graphicData uri="http://schemas.openxmlformats.org/drawingml/2006/table">
            <a:tbl>
              <a:tblPr firstRow="1" firstCol="1" bandRow="1">
                <a:tableStyleId>{5C22544A-7EE6-4342-B048-85BDC9FD1C3A}</a:tableStyleId>
              </a:tblPr>
              <a:tblGrid>
                <a:gridCol w="1048898"/>
                <a:gridCol w="589107"/>
                <a:gridCol w="890844"/>
                <a:gridCol w="495233"/>
                <a:gridCol w="769190"/>
                <a:gridCol w="1135109"/>
                <a:gridCol w="775897"/>
                <a:gridCol w="775897"/>
              </a:tblGrid>
              <a:tr h="247611">
                <a:tc>
                  <a:txBody>
                    <a:bodyPr/>
                    <a:lstStyle/>
                    <a:p>
                      <a:pPr>
                        <a:lnSpc>
                          <a:spcPct val="115000"/>
                        </a:lnSpc>
                        <a:spcAft>
                          <a:spcPts val="0"/>
                        </a:spcAft>
                      </a:pPr>
                      <a:r>
                        <a:rPr lang="ca-ES" sz="900" dirty="0">
                          <a:solidFill>
                            <a:schemeClr val="bg1"/>
                          </a:solidFill>
                          <a:effectLst/>
                          <a:latin typeface="Arial Black" pitchFamily="34" charset="0"/>
                          <a:ea typeface="Times New Roman"/>
                          <a:cs typeface="Times New Roman"/>
                        </a:rPr>
                        <a:t> </a:t>
                      </a:r>
                      <a:endParaRPr lang="ca-ES" sz="1100" dirty="0">
                        <a:solidFill>
                          <a:schemeClr val="bg1"/>
                        </a:solidFill>
                        <a:effectLst/>
                        <a:latin typeface="Arial Black" pitchFamily="34" charset="0"/>
                        <a:ea typeface="Calibri"/>
                        <a:cs typeface="Times New Roman"/>
                      </a:endParaRPr>
                    </a:p>
                  </a:txBody>
                  <a:tcPr marL="44450" marR="44450" marT="0" marB="0" anchor="b">
                    <a:solidFill>
                      <a:schemeClr val="accent2">
                        <a:lumMod val="75000"/>
                      </a:schemeClr>
                    </a:solidFill>
                  </a:tcPr>
                </a:tc>
                <a:tc>
                  <a:txBody>
                    <a:bodyPr/>
                    <a:lstStyle/>
                    <a:p>
                      <a:pPr>
                        <a:lnSpc>
                          <a:spcPct val="115000"/>
                        </a:lnSpc>
                        <a:spcAft>
                          <a:spcPts val="0"/>
                        </a:spcAft>
                      </a:pPr>
                      <a:r>
                        <a:rPr lang="ca-ES" sz="900" dirty="0">
                          <a:solidFill>
                            <a:schemeClr val="bg1"/>
                          </a:solidFill>
                          <a:effectLst/>
                          <a:latin typeface="Arial Black" pitchFamily="34" charset="0"/>
                          <a:ea typeface="Times New Roman"/>
                          <a:cs typeface="Times New Roman"/>
                        </a:rPr>
                        <a:t> </a:t>
                      </a:r>
                      <a:endParaRPr lang="ca-ES" sz="1100" dirty="0">
                        <a:solidFill>
                          <a:schemeClr val="bg1"/>
                        </a:solidFill>
                        <a:effectLst/>
                        <a:latin typeface="Arial Black" pitchFamily="34" charset="0"/>
                        <a:ea typeface="Calibri"/>
                        <a:cs typeface="Times New Roman"/>
                      </a:endParaRPr>
                    </a:p>
                  </a:txBody>
                  <a:tcPr marL="44450" marR="44450" marT="0" marB="0" anchor="b">
                    <a:solidFill>
                      <a:schemeClr val="accent2">
                        <a:lumMod val="75000"/>
                      </a:schemeClr>
                    </a:solidFill>
                  </a:tcPr>
                </a:tc>
                <a:tc>
                  <a:txBody>
                    <a:bodyPr/>
                    <a:lstStyle/>
                    <a:p>
                      <a:pPr algn="ctr">
                        <a:lnSpc>
                          <a:spcPct val="115000"/>
                        </a:lnSpc>
                        <a:spcAft>
                          <a:spcPts val="0"/>
                        </a:spcAft>
                      </a:pPr>
                      <a:r>
                        <a:rPr lang="ca-ES" sz="900" dirty="0">
                          <a:solidFill>
                            <a:schemeClr val="bg1"/>
                          </a:solidFill>
                          <a:effectLst/>
                          <a:latin typeface="Arial Black" pitchFamily="34" charset="0"/>
                          <a:ea typeface="Times New Roman"/>
                          <a:cs typeface="Times New Roman"/>
                        </a:rPr>
                        <a:t>Estades</a:t>
                      </a:r>
                      <a:endParaRPr lang="ca-ES" sz="1100" dirty="0">
                        <a:solidFill>
                          <a:schemeClr val="bg1"/>
                        </a:solidFill>
                        <a:effectLst/>
                        <a:latin typeface="Arial Black" pitchFamily="34" charset="0"/>
                        <a:ea typeface="Calibri"/>
                        <a:cs typeface="Times New Roman"/>
                      </a:endParaRPr>
                    </a:p>
                  </a:txBody>
                  <a:tcPr marL="44450" marR="44450" marT="0" marB="0" anchor="ctr">
                    <a:solidFill>
                      <a:schemeClr val="accent2">
                        <a:lumMod val="75000"/>
                      </a:schemeClr>
                    </a:solidFill>
                  </a:tcPr>
                </a:tc>
                <a:tc>
                  <a:txBody>
                    <a:bodyPr/>
                    <a:lstStyle/>
                    <a:p>
                      <a:pPr>
                        <a:lnSpc>
                          <a:spcPct val="115000"/>
                        </a:lnSpc>
                        <a:spcAft>
                          <a:spcPts val="0"/>
                        </a:spcAft>
                      </a:pPr>
                      <a:r>
                        <a:rPr lang="ca-ES" sz="900" dirty="0">
                          <a:solidFill>
                            <a:schemeClr val="bg1"/>
                          </a:solidFill>
                          <a:effectLst/>
                          <a:latin typeface="Arial Black" pitchFamily="34" charset="0"/>
                          <a:ea typeface="Times New Roman"/>
                          <a:cs typeface="Times New Roman"/>
                        </a:rPr>
                        <a:t> </a:t>
                      </a:r>
                      <a:endParaRPr lang="ca-ES" sz="1100" dirty="0">
                        <a:solidFill>
                          <a:schemeClr val="bg1"/>
                        </a:solidFill>
                        <a:effectLst/>
                        <a:latin typeface="Arial Black" pitchFamily="34" charset="0"/>
                        <a:ea typeface="Calibri"/>
                        <a:cs typeface="Times New Roman"/>
                      </a:endParaRPr>
                    </a:p>
                  </a:txBody>
                  <a:tcPr marL="44450" marR="44450" marT="0" marB="0" anchor="b">
                    <a:solidFill>
                      <a:schemeClr val="accent2">
                        <a:lumMod val="75000"/>
                      </a:schemeClr>
                    </a:solidFill>
                  </a:tcPr>
                </a:tc>
                <a:tc>
                  <a:txBody>
                    <a:bodyPr/>
                    <a:lstStyle/>
                    <a:p>
                      <a:pPr>
                        <a:lnSpc>
                          <a:spcPct val="115000"/>
                        </a:lnSpc>
                        <a:spcAft>
                          <a:spcPts val="0"/>
                        </a:spcAft>
                      </a:pPr>
                      <a:r>
                        <a:rPr lang="ca-ES" sz="900" dirty="0">
                          <a:solidFill>
                            <a:schemeClr val="bg1"/>
                          </a:solidFill>
                          <a:effectLst/>
                          <a:latin typeface="Arial Black" pitchFamily="34" charset="0"/>
                          <a:ea typeface="Times New Roman"/>
                          <a:cs typeface="Times New Roman"/>
                        </a:rPr>
                        <a:t> </a:t>
                      </a:r>
                      <a:endParaRPr lang="ca-ES" sz="1100" dirty="0">
                        <a:solidFill>
                          <a:schemeClr val="bg1"/>
                        </a:solidFill>
                        <a:effectLst/>
                        <a:latin typeface="Arial Black" pitchFamily="34" charset="0"/>
                        <a:ea typeface="Calibri"/>
                        <a:cs typeface="Times New Roman"/>
                      </a:endParaRPr>
                    </a:p>
                  </a:txBody>
                  <a:tcPr marL="44450" marR="44450" marT="0" marB="0" anchor="b">
                    <a:solidFill>
                      <a:schemeClr val="accent2">
                        <a:lumMod val="75000"/>
                      </a:schemeClr>
                    </a:solidFill>
                  </a:tcPr>
                </a:tc>
                <a:tc>
                  <a:txBody>
                    <a:bodyPr/>
                    <a:lstStyle/>
                    <a:p>
                      <a:pPr>
                        <a:lnSpc>
                          <a:spcPct val="115000"/>
                        </a:lnSpc>
                        <a:spcAft>
                          <a:spcPts val="0"/>
                        </a:spcAft>
                      </a:pPr>
                      <a:r>
                        <a:rPr lang="ca-ES" sz="900" dirty="0">
                          <a:solidFill>
                            <a:schemeClr val="bg1"/>
                          </a:solidFill>
                          <a:effectLst/>
                          <a:latin typeface="Arial Black" pitchFamily="34" charset="0"/>
                          <a:ea typeface="Times New Roman"/>
                          <a:cs typeface="Times New Roman"/>
                        </a:rPr>
                        <a:t> </a:t>
                      </a:r>
                      <a:endParaRPr lang="ca-ES" sz="1100" dirty="0">
                        <a:solidFill>
                          <a:schemeClr val="bg1"/>
                        </a:solidFill>
                        <a:effectLst/>
                        <a:latin typeface="Arial Black" pitchFamily="34" charset="0"/>
                        <a:ea typeface="Calibri"/>
                        <a:cs typeface="Times New Roman"/>
                      </a:endParaRPr>
                    </a:p>
                  </a:txBody>
                  <a:tcPr marL="44450" marR="44450" marT="0" marB="0" anchor="b">
                    <a:solidFill>
                      <a:schemeClr val="accent2">
                        <a:lumMod val="75000"/>
                      </a:schemeClr>
                    </a:solidFill>
                  </a:tcPr>
                </a:tc>
                <a:tc>
                  <a:txBody>
                    <a:bodyPr/>
                    <a:lstStyle/>
                    <a:p>
                      <a:pPr>
                        <a:lnSpc>
                          <a:spcPct val="115000"/>
                        </a:lnSpc>
                        <a:spcAft>
                          <a:spcPts val="0"/>
                        </a:spcAft>
                      </a:pPr>
                      <a:r>
                        <a:rPr lang="ca-ES" sz="900" dirty="0">
                          <a:solidFill>
                            <a:schemeClr val="bg1"/>
                          </a:solidFill>
                          <a:effectLst/>
                          <a:latin typeface="Arial Black" pitchFamily="34" charset="0"/>
                          <a:ea typeface="Times New Roman"/>
                          <a:cs typeface="Times New Roman"/>
                        </a:rPr>
                        <a:t> </a:t>
                      </a:r>
                      <a:endParaRPr lang="ca-ES" sz="1100" dirty="0">
                        <a:solidFill>
                          <a:schemeClr val="bg1"/>
                        </a:solidFill>
                        <a:effectLst/>
                        <a:latin typeface="Arial Black" pitchFamily="34" charset="0"/>
                        <a:ea typeface="Calibri"/>
                        <a:cs typeface="Times New Roman"/>
                      </a:endParaRPr>
                    </a:p>
                  </a:txBody>
                  <a:tcPr marL="44450" marR="44450" marT="0" marB="0" anchor="b">
                    <a:solidFill>
                      <a:schemeClr val="accent2">
                        <a:lumMod val="75000"/>
                      </a:schemeClr>
                    </a:solidFill>
                  </a:tcPr>
                </a:tc>
                <a:tc>
                  <a:txBody>
                    <a:bodyPr/>
                    <a:lstStyle/>
                    <a:p>
                      <a:pPr>
                        <a:lnSpc>
                          <a:spcPct val="115000"/>
                        </a:lnSpc>
                        <a:spcAft>
                          <a:spcPts val="0"/>
                        </a:spcAft>
                      </a:pPr>
                      <a:r>
                        <a:rPr lang="ca-ES" sz="900" dirty="0">
                          <a:solidFill>
                            <a:schemeClr val="bg1"/>
                          </a:solidFill>
                          <a:effectLst/>
                          <a:latin typeface="Arial Black" pitchFamily="34" charset="0"/>
                          <a:ea typeface="Times New Roman"/>
                          <a:cs typeface="Times New Roman"/>
                        </a:rPr>
                        <a:t> </a:t>
                      </a:r>
                      <a:endParaRPr lang="ca-ES" sz="1100" dirty="0">
                        <a:solidFill>
                          <a:schemeClr val="bg1"/>
                        </a:solidFill>
                        <a:effectLst/>
                        <a:latin typeface="Arial Black" pitchFamily="34" charset="0"/>
                        <a:ea typeface="Calibri"/>
                        <a:cs typeface="Times New Roman"/>
                      </a:endParaRPr>
                    </a:p>
                  </a:txBody>
                  <a:tcPr marL="44450" marR="44450" marT="0" marB="0" anchor="b">
                    <a:solidFill>
                      <a:schemeClr val="accent2">
                        <a:lumMod val="75000"/>
                      </a:schemeClr>
                    </a:solidFill>
                  </a:tcPr>
                </a:tc>
              </a:tr>
              <a:tr h="247611">
                <a:tc gridSpan="2">
                  <a:txBody>
                    <a:bodyPr/>
                    <a:lstStyle/>
                    <a:p>
                      <a:pPr>
                        <a:lnSpc>
                          <a:spcPct val="115000"/>
                        </a:lnSpc>
                        <a:spcAft>
                          <a:spcPts val="0"/>
                        </a:spcAft>
                      </a:pPr>
                      <a:r>
                        <a:rPr lang="ca-ES" sz="900" dirty="0">
                          <a:solidFill>
                            <a:schemeClr val="bg1"/>
                          </a:solidFill>
                          <a:effectLst/>
                          <a:latin typeface="Arial Black" pitchFamily="34" charset="0"/>
                          <a:ea typeface="Times New Roman"/>
                          <a:cs typeface="Times New Roman"/>
                        </a:rPr>
                        <a:t>Totals</a:t>
                      </a:r>
                      <a:endParaRPr lang="ca-ES" sz="1100" dirty="0">
                        <a:solidFill>
                          <a:schemeClr val="bg1"/>
                        </a:solidFill>
                        <a:effectLst/>
                        <a:latin typeface="Arial Black" pitchFamily="34" charset="0"/>
                        <a:ea typeface="Calibri"/>
                        <a:cs typeface="Times New Roman"/>
                      </a:endParaRPr>
                    </a:p>
                  </a:txBody>
                  <a:tcPr marL="44450" marR="44450" marT="0" marB="0" anchor="b">
                    <a:solidFill>
                      <a:schemeClr val="accent2">
                        <a:lumMod val="75000"/>
                      </a:schemeClr>
                    </a:solidFill>
                  </a:tcPr>
                </a:tc>
                <a:tc hMerge="1">
                  <a:txBody>
                    <a:bodyPr/>
                    <a:lstStyle/>
                    <a:p>
                      <a:endParaRPr lang="ca-ES"/>
                    </a:p>
                  </a:txBody>
                  <a:tcPr/>
                </a:tc>
                <a:tc>
                  <a:txBody>
                    <a:bodyPr/>
                    <a:lstStyle/>
                    <a:p>
                      <a:pPr algn="r">
                        <a:lnSpc>
                          <a:spcPct val="115000"/>
                        </a:lnSpc>
                        <a:spcAft>
                          <a:spcPts val="0"/>
                        </a:spcAft>
                      </a:pPr>
                      <a:r>
                        <a:rPr lang="ca-ES" sz="900" dirty="0">
                          <a:solidFill>
                            <a:srgbClr val="000000"/>
                          </a:solidFill>
                          <a:effectLst/>
                          <a:latin typeface="Arial Black" pitchFamily="34" charset="0"/>
                          <a:ea typeface="Times New Roman"/>
                          <a:cs typeface="Times New Roman"/>
                        </a:rPr>
                        <a:t>111.302.338</a:t>
                      </a:r>
                      <a:endParaRPr lang="ca-ES" sz="1100" dirty="0">
                        <a:effectLst/>
                        <a:latin typeface="Arial Black" pitchFamily="34" charset="0"/>
                        <a:ea typeface="Calibri"/>
                        <a:cs typeface="Times New Roman"/>
                      </a:endParaRPr>
                    </a:p>
                  </a:txBody>
                  <a:tcPr marL="44450" marR="44450" marT="0" marB="0" anchor="ctr"/>
                </a:tc>
                <a:tc>
                  <a:txBody>
                    <a:bodyPr/>
                    <a:lstStyle/>
                    <a:p>
                      <a:endParaRPr lang="ca-ES" sz="100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r>
              <a:tr h="315522">
                <a:tc>
                  <a:txBody>
                    <a:bodyPr/>
                    <a:lstStyle/>
                    <a:p>
                      <a:pPr>
                        <a:lnSpc>
                          <a:spcPct val="115000"/>
                        </a:lnSpc>
                        <a:spcAft>
                          <a:spcPts val="0"/>
                        </a:spcAft>
                      </a:pPr>
                      <a:r>
                        <a:rPr lang="ca-ES" sz="900" dirty="0">
                          <a:solidFill>
                            <a:schemeClr val="bg1"/>
                          </a:solidFill>
                          <a:effectLst/>
                          <a:latin typeface="Arial Black" pitchFamily="34" charset="0"/>
                          <a:ea typeface="Times New Roman"/>
                          <a:cs typeface="Times New Roman"/>
                        </a:rPr>
                        <a:t>Estades de Mercat</a:t>
                      </a:r>
                      <a:endParaRPr lang="ca-ES" sz="1100" dirty="0">
                        <a:solidFill>
                          <a:schemeClr val="bg1"/>
                        </a:solidFill>
                        <a:effectLst/>
                        <a:latin typeface="Arial Black" pitchFamily="34" charset="0"/>
                        <a:ea typeface="Calibri"/>
                        <a:cs typeface="Times New Roman"/>
                      </a:endParaRPr>
                    </a:p>
                  </a:txBody>
                  <a:tcPr marL="44450" marR="44450" marT="0" marB="0" anchor="ctr">
                    <a:solidFill>
                      <a:schemeClr val="accent2">
                        <a:lumMod val="75000"/>
                      </a:schemeClr>
                    </a:solidFill>
                  </a:tcPr>
                </a:tc>
                <a:tc>
                  <a:txBody>
                    <a:bodyPr/>
                    <a:lstStyle/>
                    <a:p>
                      <a:pPr algn="r">
                        <a:lnSpc>
                          <a:spcPct val="115000"/>
                        </a:lnSpc>
                        <a:spcAft>
                          <a:spcPts val="0"/>
                        </a:spcAft>
                      </a:pPr>
                      <a:r>
                        <a:rPr lang="ca-ES" sz="900" dirty="0">
                          <a:solidFill>
                            <a:srgbClr val="000000"/>
                          </a:solidFill>
                          <a:effectLst/>
                          <a:latin typeface="Arial Black" pitchFamily="34" charset="0"/>
                          <a:ea typeface="Times New Roman"/>
                          <a:cs typeface="Times New Roman"/>
                        </a:rPr>
                        <a:t>(81,8%)</a:t>
                      </a:r>
                      <a:endParaRPr lang="ca-ES" sz="1100" dirty="0">
                        <a:effectLst/>
                        <a:latin typeface="Arial Black" pitchFamily="34" charset="0"/>
                        <a:ea typeface="Calibri"/>
                        <a:cs typeface="Times New Roman"/>
                      </a:endParaRPr>
                    </a:p>
                  </a:txBody>
                  <a:tcPr marL="44450" marR="44450" marT="0" marB="0" anchor="b"/>
                </a:tc>
                <a:tc>
                  <a:txBody>
                    <a:bodyPr/>
                    <a:lstStyle/>
                    <a:p>
                      <a:pPr algn="r">
                        <a:lnSpc>
                          <a:spcPct val="115000"/>
                        </a:lnSpc>
                        <a:spcAft>
                          <a:spcPts val="0"/>
                        </a:spcAft>
                      </a:pPr>
                      <a:r>
                        <a:rPr lang="ca-ES" sz="900">
                          <a:solidFill>
                            <a:srgbClr val="000000"/>
                          </a:solidFill>
                          <a:effectLst/>
                          <a:latin typeface="Arial Black" pitchFamily="34" charset="0"/>
                          <a:ea typeface="Times New Roman"/>
                          <a:cs typeface="Times New Roman"/>
                        </a:rPr>
                        <a:t>91.009.111</a:t>
                      </a:r>
                      <a:endParaRPr lang="ca-ES" sz="1100">
                        <a:effectLst/>
                        <a:latin typeface="Arial Black" pitchFamily="34" charset="0"/>
                        <a:ea typeface="Calibri"/>
                        <a:cs typeface="Times New Roman"/>
                      </a:endParaRPr>
                    </a:p>
                  </a:txBody>
                  <a:tcPr marL="44450" marR="44450" marT="0" marB="0" anchor="ctr"/>
                </a:tc>
                <a:tc>
                  <a:txBody>
                    <a:bodyPr/>
                    <a:lstStyle/>
                    <a:p>
                      <a:endParaRPr lang="ca-ES" sz="1000" dirty="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r>
              <a:tr h="247611">
                <a:tc>
                  <a:txBody>
                    <a:bodyPr/>
                    <a:lstStyle/>
                    <a:p>
                      <a:pPr>
                        <a:lnSpc>
                          <a:spcPct val="115000"/>
                        </a:lnSpc>
                        <a:spcAft>
                          <a:spcPts val="0"/>
                        </a:spcAft>
                      </a:pPr>
                      <a:r>
                        <a:rPr lang="ca-ES" sz="900" dirty="0">
                          <a:solidFill>
                            <a:schemeClr val="bg1"/>
                          </a:solidFill>
                          <a:effectLst/>
                          <a:latin typeface="Arial Black" pitchFamily="34" charset="0"/>
                          <a:ea typeface="Times New Roman"/>
                          <a:cs typeface="Times New Roman"/>
                        </a:rPr>
                        <a:t>No exemptes </a:t>
                      </a:r>
                      <a:endParaRPr lang="ca-ES" sz="1100" dirty="0">
                        <a:solidFill>
                          <a:schemeClr val="bg1"/>
                        </a:solidFill>
                        <a:effectLst/>
                        <a:latin typeface="Arial Black" pitchFamily="34" charset="0"/>
                        <a:ea typeface="Calibri"/>
                        <a:cs typeface="Times New Roman"/>
                      </a:endParaRPr>
                    </a:p>
                  </a:txBody>
                  <a:tcPr marL="44450" marR="44450" marT="0" marB="0" anchor="b">
                    <a:solidFill>
                      <a:schemeClr val="accent2">
                        <a:lumMod val="75000"/>
                      </a:schemeClr>
                    </a:solidFill>
                  </a:tcPr>
                </a:tc>
                <a:tc>
                  <a:txBody>
                    <a:bodyPr/>
                    <a:lstStyle/>
                    <a:p>
                      <a:pPr algn="r">
                        <a:lnSpc>
                          <a:spcPct val="115000"/>
                        </a:lnSpc>
                        <a:spcAft>
                          <a:spcPts val="0"/>
                        </a:spcAft>
                      </a:pPr>
                      <a:r>
                        <a:rPr lang="ca-ES" sz="900" dirty="0">
                          <a:solidFill>
                            <a:srgbClr val="000000"/>
                          </a:solidFill>
                          <a:effectLst/>
                          <a:latin typeface="Arial Black" pitchFamily="34" charset="0"/>
                          <a:ea typeface="Times New Roman"/>
                          <a:cs typeface="Times New Roman"/>
                        </a:rPr>
                        <a:t>(90%)</a:t>
                      </a:r>
                      <a:endParaRPr lang="ca-ES" sz="1100" dirty="0">
                        <a:effectLst/>
                        <a:latin typeface="Arial Black" pitchFamily="34" charset="0"/>
                        <a:ea typeface="Calibri"/>
                        <a:cs typeface="Times New Roman"/>
                      </a:endParaRPr>
                    </a:p>
                  </a:txBody>
                  <a:tcPr marL="44450" marR="44450" marT="0" marB="0" anchor="b"/>
                </a:tc>
                <a:tc>
                  <a:txBody>
                    <a:bodyPr/>
                    <a:lstStyle/>
                    <a:p>
                      <a:pPr algn="r">
                        <a:lnSpc>
                          <a:spcPct val="115000"/>
                        </a:lnSpc>
                        <a:spcAft>
                          <a:spcPts val="0"/>
                        </a:spcAft>
                      </a:pPr>
                      <a:r>
                        <a:rPr lang="ca-ES" sz="900">
                          <a:solidFill>
                            <a:srgbClr val="000000"/>
                          </a:solidFill>
                          <a:effectLst/>
                          <a:latin typeface="Arial Black" pitchFamily="34" charset="0"/>
                          <a:ea typeface="Times New Roman"/>
                          <a:cs typeface="Times New Roman"/>
                        </a:rPr>
                        <a:t>81.908.200</a:t>
                      </a:r>
                      <a:endParaRPr lang="ca-ES" sz="1100">
                        <a:effectLst/>
                        <a:latin typeface="Arial Black" pitchFamily="34" charset="0"/>
                        <a:ea typeface="Calibri"/>
                        <a:cs typeface="Times New Roman"/>
                      </a:endParaRPr>
                    </a:p>
                  </a:txBody>
                  <a:tcPr marL="44450" marR="44450" marT="0" marB="0" anchor="ctr"/>
                </a:tc>
                <a:tc>
                  <a:txBody>
                    <a:bodyPr/>
                    <a:lstStyle/>
                    <a:p>
                      <a:endParaRPr lang="ca-ES" sz="1000" dirty="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r>
              <a:tr h="602108">
                <a:tc>
                  <a:txBody>
                    <a:bodyPr/>
                    <a:lstStyle/>
                    <a:p>
                      <a:endParaRPr lang="ca-ES" sz="1000" dirty="0">
                        <a:solidFill>
                          <a:schemeClr val="bg1"/>
                        </a:solidFill>
                        <a:effectLst/>
                        <a:latin typeface="Arial Black" pitchFamily="34" charset="0"/>
                        <a:cs typeface="Times New Roman"/>
                      </a:endParaRPr>
                    </a:p>
                  </a:txBody>
                  <a:tcPr marL="44450" marR="44450" marT="0" marB="0" anchor="b">
                    <a:solidFill>
                      <a:schemeClr val="accent2">
                        <a:lumMod val="75000"/>
                      </a:schemeClr>
                    </a:solidFill>
                  </a:tcPr>
                </a:tc>
                <a:tc>
                  <a:txBody>
                    <a:bodyPr/>
                    <a:lstStyle/>
                    <a:p>
                      <a:endParaRPr lang="ca-ES" sz="1000" dirty="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c>
                  <a:txBody>
                    <a:bodyPr/>
                    <a:lstStyle/>
                    <a:p>
                      <a:pPr algn="ctr">
                        <a:lnSpc>
                          <a:spcPct val="115000"/>
                        </a:lnSpc>
                        <a:spcAft>
                          <a:spcPts val="0"/>
                        </a:spcAft>
                      </a:pPr>
                      <a:r>
                        <a:rPr lang="ca-ES" sz="900">
                          <a:solidFill>
                            <a:srgbClr val="000000"/>
                          </a:solidFill>
                          <a:effectLst/>
                          <a:latin typeface="Arial Black" pitchFamily="34" charset="0"/>
                          <a:ea typeface="Times New Roman"/>
                          <a:cs typeface="Times New Roman"/>
                        </a:rPr>
                        <a:t>Quota</a:t>
                      </a:r>
                      <a:endParaRPr lang="ca-ES" sz="1100">
                        <a:effectLst/>
                        <a:latin typeface="Arial Black" pitchFamily="34" charset="0"/>
                        <a:ea typeface="Calibri"/>
                        <a:cs typeface="Times New Roman"/>
                      </a:endParaRPr>
                    </a:p>
                  </a:txBody>
                  <a:tcPr marL="44450" marR="44450" marT="0" marB="0" anchor="ctr"/>
                </a:tc>
                <a:tc>
                  <a:txBody>
                    <a:bodyPr/>
                    <a:lstStyle/>
                    <a:p>
                      <a:pPr algn="ctr">
                        <a:lnSpc>
                          <a:spcPct val="115000"/>
                        </a:lnSpc>
                        <a:spcAft>
                          <a:spcPts val="0"/>
                        </a:spcAft>
                      </a:pPr>
                      <a:r>
                        <a:rPr lang="ca-ES" sz="900" dirty="0" smtClean="0">
                          <a:solidFill>
                            <a:srgbClr val="000000"/>
                          </a:solidFill>
                          <a:effectLst/>
                          <a:latin typeface="Arial Black" pitchFamily="34" charset="0"/>
                          <a:ea typeface="Times New Roman"/>
                          <a:cs typeface="Times New Roman"/>
                        </a:rPr>
                        <a:t>% </a:t>
                      </a:r>
                      <a:r>
                        <a:rPr lang="ca-ES" sz="900" dirty="0">
                          <a:solidFill>
                            <a:srgbClr val="000000"/>
                          </a:solidFill>
                          <a:effectLst/>
                          <a:latin typeface="Arial Black" pitchFamily="34" charset="0"/>
                          <a:ea typeface="Times New Roman"/>
                          <a:cs typeface="Times New Roman"/>
                        </a:rPr>
                        <a:t>s/ </a:t>
                      </a:r>
                      <a:r>
                        <a:rPr lang="ca-ES" sz="900" dirty="0" smtClean="0">
                          <a:solidFill>
                            <a:srgbClr val="000000"/>
                          </a:solidFill>
                          <a:effectLst/>
                          <a:latin typeface="Arial Black" pitchFamily="34" charset="0"/>
                          <a:ea typeface="Times New Roman"/>
                          <a:cs typeface="Times New Roman"/>
                        </a:rPr>
                        <a:t>Despesa </a:t>
                      </a:r>
                      <a:r>
                        <a:rPr lang="ca-ES" sz="900" dirty="0">
                          <a:solidFill>
                            <a:srgbClr val="000000"/>
                          </a:solidFill>
                          <a:effectLst/>
                          <a:latin typeface="Arial Black" pitchFamily="34" charset="0"/>
                          <a:ea typeface="Times New Roman"/>
                          <a:cs typeface="Times New Roman"/>
                        </a:rPr>
                        <a:t>(108€)</a:t>
                      </a:r>
                      <a:endParaRPr lang="ca-ES" sz="1100" dirty="0">
                        <a:effectLst/>
                        <a:latin typeface="Arial Black" pitchFamily="34" charset="0"/>
                        <a:ea typeface="Calibri"/>
                        <a:cs typeface="Times New Roman"/>
                      </a:endParaRPr>
                    </a:p>
                  </a:txBody>
                  <a:tcPr marL="44450" marR="44450" marT="0" marB="0" anchor="ctr"/>
                </a:tc>
                <a:tc>
                  <a:txBody>
                    <a:bodyPr/>
                    <a:lstStyle/>
                    <a:p>
                      <a:endParaRPr lang="ca-ES" sz="1000">
                        <a:effectLst/>
                        <a:latin typeface="Arial Black" pitchFamily="34" charset="0"/>
                        <a:cs typeface="Times New Roman"/>
                      </a:endParaRPr>
                    </a:p>
                  </a:txBody>
                  <a:tcPr marL="44450" marR="44450" marT="0" marB="0" anchor="b"/>
                </a:tc>
                <a:tc>
                  <a:txBody>
                    <a:bodyPr/>
                    <a:lstStyle/>
                    <a:p>
                      <a:pPr algn="ctr">
                        <a:lnSpc>
                          <a:spcPct val="115000"/>
                        </a:lnSpc>
                        <a:spcAft>
                          <a:spcPts val="0"/>
                        </a:spcAft>
                      </a:pPr>
                      <a:r>
                        <a:rPr lang="ca-ES" sz="900">
                          <a:solidFill>
                            <a:srgbClr val="000000"/>
                          </a:solidFill>
                          <a:effectLst/>
                          <a:latin typeface="Arial Black" pitchFamily="34" charset="0"/>
                          <a:ea typeface="Times New Roman"/>
                          <a:cs typeface="Times New Roman"/>
                        </a:rPr>
                        <a:t>Escenari Elasticitat h=1</a:t>
                      </a:r>
                      <a:endParaRPr lang="ca-ES" sz="1100">
                        <a:effectLst/>
                        <a:latin typeface="Arial Black" pitchFamily="34" charset="0"/>
                        <a:ea typeface="Calibri"/>
                        <a:cs typeface="Times New Roman"/>
                      </a:endParaRPr>
                    </a:p>
                  </a:txBody>
                  <a:tcPr marL="44450" marR="44450" marT="0" marB="0" anchor="b"/>
                </a:tc>
                <a:tc>
                  <a:txBody>
                    <a:bodyPr/>
                    <a:lstStyle/>
                    <a:p>
                      <a:pPr algn="ctr">
                        <a:lnSpc>
                          <a:spcPct val="115000"/>
                        </a:lnSpc>
                        <a:spcAft>
                          <a:spcPts val="0"/>
                        </a:spcAft>
                      </a:pPr>
                      <a:r>
                        <a:rPr lang="ca-ES" sz="900">
                          <a:solidFill>
                            <a:srgbClr val="000000"/>
                          </a:solidFill>
                          <a:effectLst/>
                          <a:latin typeface="Arial Black" pitchFamily="34" charset="0"/>
                          <a:ea typeface="Times New Roman"/>
                          <a:cs typeface="Times New Roman"/>
                        </a:rPr>
                        <a:t>Escenari Elasticitat h=0,5</a:t>
                      </a:r>
                      <a:endParaRPr lang="ca-ES" sz="1100">
                        <a:effectLst/>
                        <a:latin typeface="Arial Black" pitchFamily="34" charset="0"/>
                        <a:ea typeface="Calibri"/>
                        <a:cs typeface="Times New Roman"/>
                      </a:endParaRPr>
                    </a:p>
                  </a:txBody>
                  <a:tcPr marL="44450" marR="44450" marT="0" marB="0" anchor="b"/>
                </a:tc>
              </a:tr>
              <a:tr h="397086">
                <a:tc>
                  <a:txBody>
                    <a:bodyPr/>
                    <a:lstStyle/>
                    <a:p>
                      <a:pPr>
                        <a:lnSpc>
                          <a:spcPct val="115000"/>
                        </a:lnSpc>
                        <a:spcAft>
                          <a:spcPts val="0"/>
                        </a:spcAft>
                      </a:pPr>
                      <a:r>
                        <a:rPr lang="ca-ES" sz="900" dirty="0">
                          <a:solidFill>
                            <a:schemeClr val="bg1"/>
                          </a:solidFill>
                          <a:effectLst/>
                          <a:latin typeface="Arial Black" pitchFamily="34" charset="0"/>
                          <a:ea typeface="Times New Roman"/>
                          <a:cs typeface="Times New Roman"/>
                        </a:rPr>
                        <a:t>Maig-Octubre (No bonificat)</a:t>
                      </a:r>
                      <a:endParaRPr lang="ca-ES" sz="1100" dirty="0">
                        <a:solidFill>
                          <a:schemeClr val="bg1"/>
                        </a:solidFill>
                        <a:effectLst/>
                        <a:latin typeface="Arial Black" pitchFamily="34" charset="0"/>
                        <a:ea typeface="Calibri"/>
                        <a:cs typeface="Times New Roman"/>
                      </a:endParaRPr>
                    </a:p>
                  </a:txBody>
                  <a:tcPr marL="44450" marR="44450" marT="0" marB="0" anchor="ctr">
                    <a:solidFill>
                      <a:schemeClr val="accent2">
                        <a:lumMod val="75000"/>
                      </a:schemeClr>
                    </a:solidFill>
                  </a:tcPr>
                </a:tc>
                <a:tc>
                  <a:txBody>
                    <a:bodyPr/>
                    <a:lstStyle/>
                    <a:p>
                      <a:pPr algn="r">
                        <a:lnSpc>
                          <a:spcPct val="115000"/>
                        </a:lnSpc>
                        <a:spcAft>
                          <a:spcPts val="0"/>
                        </a:spcAft>
                      </a:pPr>
                      <a:r>
                        <a:rPr lang="ca-ES" sz="900" dirty="0">
                          <a:solidFill>
                            <a:srgbClr val="000000"/>
                          </a:solidFill>
                          <a:effectLst/>
                          <a:latin typeface="Arial Black" pitchFamily="34" charset="0"/>
                          <a:ea typeface="Times New Roman"/>
                          <a:cs typeface="Times New Roman"/>
                        </a:rPr>
                        <a:t>(85,7%)</a:t>
                      </a:r>
                      <a:endParaRPr lang="ca-ES" sz="1100" dirty="0">
                        <a:effectLst/>
                        <a:latin typeface="Arial Black" pitchFamily="34" charset="0"/>
                        <a:ea typeface="Calibri"/>
                        <a:cs typeface="Times New Roman"/>
                      </a:endParaRPr>
                    </a:p>
                  </a:txBody>
                  <a:tcPr marL="44450" marR="44450" marT="0" marB="0" anchor="ctr"/>
                </a:tc>
                <a:tc>
                  <a:txBody>
                    <a:bodyPr/>
                    <a:lstStyle/>
                    <a:p>
                      <a:pPr algn="r">
                        <a:lnSpc>
                          <a:spcPct val="115000"/>
                        </a:lnSpc>
                        <a:spcAft>
                          <a:spcPts val="0"/>
                        </a:spcAft>
                      </a:pPr>
                      <a:r>
                        <a:rPr lang="ca-ES" sz="900" dirty="0">
                          <a:solidFill>
                            <a:srgbClr val="000000"/>
                          </a:solidFill>
                          <a:effectLst/>
                          <a:latin typeface="Arial Black" pitchFamily="34" charset="0"/>
                          <a:ea typeface="Times New Roman"/>
                          <a:cs typeface="Times New Roman"/>
                        </a:rPr>
                        <a:t>70.194.281</a:t>
                      </a:r>
                      <a:endParaRPr lang="ca-ES" sz="1100" dirty="0">
                        <a:effectLst/>
                        <a:latin typeface="Arial Black" pitchFamily="34" charset="0"/>
                        <a:ea typeface="Calibri"/>
                        <a:cs typeface="Times New Roman"/>
                      </a:endParaRPr>
                    </a:p>
                  </a:txBody>
                  <a:tcPr marL="44450" marR="44450" marT="0" marB="0" anchor="ctr"/>
                </a:tc>
                <a:tc>
                  <a:txBody>
                    <a:bodyPr/>
                    <a:lstStyle/>
                    <a:p>
                      <a:pPr algn="r">
                        <a:lnSpc>
                          <a:spcPct val="115000"/>
                        </a:lnSpc>
                        <a:spcAft>
                          <a:spcPts val="0"/>
                        </a:spcAft>
                      </a:pPr>
                      <a:r>
                        <a:rPr lang="ca-ES" sz="900">
                          <a:solidFill>
                            <a:srgbClr val="000000"/>
                          </a:solidFill>
                          <a:effectLst/>
                          <a:latin typeface="Arial Black" pitchFamily="34" charset="0"/>
                          <a:ea typeface="Times New Roman"/>
                          <a:cs typeface="Times New Roman"/>
                        </a:rPr>
                        <a:t>1,25€</a:t>
                      </a:r>
                      <a:endParaRPr lang="ca-ES" sz="1100">
                        <a:effectLst/>
                        <a:latin typeface="Arial Black" pitchFamily="34" charset="0"/>
                        <a:ea typeface="Calibri"/>
                        <a:cs typeface="Times New Roman"/>
                      </a:endParaRPr>
                    </a:p>
                  </a:txBody>
                  <a:tcPr marL="44450" marR="44450" marT="0" marB="0" anchor="ctr"/>
                </a:tc>
                <a:tc>
                  <a:txBody>
                    <a:bodyPr/>
                    <a:lstStyle/>
                    <a:p>
                      <a:pPr algn="ctr">
                        <a:lnSpc>
                          <a:spcPct val="115000"/>
                        </a:lnSpc>
                        <a:spcAft>
                          <a:spcPts val="0"/>
                        </a:spcAft>
                      </a:pPr>
                      <a:r>
                        <a:rPr lang="ca-ES" sz="900">
                          <a:solidFill>
                            <a:srgbClr val="000000"/>
                          </a:solidFill>
                          <a:effectLst/>
                          <a:latin typeface="Arial Black" pitchFamily="34" charset="0"/>
                          <a:ea typeface="Times New Roman"/>
                          <a:cs typeface="Times New Roman"/>
                        </a:rPr>
                        <a:t>1,2%</a:t>
                      </a:r>
                      <a:endParaRPr lang="ca-ES" sz="1100">
                        <a:effectLst/>
                        <a:latin typeface="Arial Black" pitchFamily="34" charset="0"/>
                        <a:ea typeface="Calibri"/>
                        <a:cs typeface="Times New Roman"/>
                      </a:endParaRPr>
                    </a:p>
                  </a:txBody>
                  <a:tcPr marL="44450" marR="44450" marT="0" marB="0" anchor="ctr"/>
                </a:tc>
                <a:tc rowSpan="2">
                  <a:txBody>
                    <a:bodyPr/>
                    <a:lstStyle/>
                    <a:p>
                      <a:pPr algn="r">
                        <a:lnSpc>
                          <a:spcPct val="115000"/>
                        </a:lnSpc>
                        <a:spcAft>
                          <a:spcPts val="0"/>
                        </a:spcAft>
                      </a:pPr>
                      <a:r>
                        <a:rPr lang="ca-ES" sz="900" dirty="0">
                          <a:solidFill>
                            <a:srgbClr val="000000"/>
                          </a:solidFill>
                          <a:effectLst/>
                          <a:latin typeface="Arial Black" pitchFamily="34" charset="0"/>
                          <a:ea typeface="Times New Roman"/>
                          <a:cs typeface="Times New Roman"/>
                        </a:rPr>
                        <a:t>Pèrdua estades per temporada</a:t>
                      </a:r>
                      <a:endParaRPr lang="ca-ES" sz="1100" dirty="0">
                        <a:effectLst/>
                        <a:latin typeface="Arial Black" pitchFamily="34" charset="0"/>
                        <a:ea typeface="Calibri"/>
                        <a:cs typeface="Times New Roman"/>
                      </a:endParaRPr>
                    </a:p>
                  </a:txBody>
                  <a:tcPr marL="44450" marR="44450" marT="0" marB="0" anchor="ctr"/>
                </a:tc>
                <a:tc>
                  <a:txBody>
                    <a:bodyPr/>
                    <a:lstStyle/>
                    <a:p>
                      <a:pPr algn="r">
                        <a:lnSpc>
                          <a:spcPct val="115000"/>
                        </a:lnSpc>
                        <a:spcAft>
                          <a:spcPts val="0"/>
                        </a:spcAft>
                      </a:pPr>
                      <a:r>
                        <a:rPr lang="ca-ES" sz="900">
                          <a:solidFill>
                            <a:srgbClr val="000000"/>
                          </a:solidFill>
                          <a:effectLst/>
                          <a:latin typeface="Arial Black" pitchFamily="34" charset="0"/>
                          <a:ea typeface="Times New Roman"/>
                          <a:cs typeface="Times New Roman"/>
                        </a:rPr>
                        <a:t>-811.187</a:t>
                      </a:r>
                      <a:endParaRPr lang="ca-ES" sz="1100">
                        <a:effectLst/>
                        <a:latin typeface="Arial Black" pitchFamily="34" charset="0"/>
                        <a:ea typeface="Calibri"/>
                        <a:cs typeface="Times New Roman"/>
                      </a:endParaRPr>
                    </a:p>
                  </a:txBody>
                  <a:tcPr marL="44450" marR="44450" marT="0" marB="0" anchor="ctr"/>
                </a:tc>
                <a:tc>
                  <a:txBody>
                    <a:bodyPr/>
                    <a:lstStyle/>
                    <a:p>
                      <a:pPr algn="r">
                        <a:lnSpc>
                          <a:spcPct val="115000"/>
                        </a:lnSpc>
                        <a:spcAft>
                          <a:spcPts val="0"/>
                        </a:spcAft>
                      </a:pPr>
                      <a:r>
                        <a:rPr lang="ca-ES" sz="900">
                          <a:solidFill>
                            <a:srgbClr val="000000"/>
                          </a:solidFill>
                          <a:effectLst/>
                          <a:latin typeface="Arial Black" pitchFamily="34" charset="0"/>
                          <a:ea typeface="Times New Roman"/>
                          <a:cs typeface="Times New Roman"/>
                        </a:rPr>
                        <a:t>-405.593</a:t>
                      </a:r>
                      <a:endParaRPr lang="ca-ES" sz="1100">
                        <a:effectLst/>
                        <a:latin typeface="Arial Black" pitchFamily="34" charset="0"/>
                        <a:ea typeface="Calibri"/>
                        <a:cs typeface="Times New Roman"/>
                      </a:endParaRPr>
                    </a:p>
                  </a:txBody>
                  <a:tcPr marL="44450" marR="44450" marT="0" marB="0" anchor="ctr"/>
                </a:tc>
              </a:tr>
              <a:tr h="602108">
                <a:tc>
                  <a:txBody>
                    <a:bodyPr/>
                    <a:lstStyle/>
                    <a:p>
                      <a:pPr>
                        <a:lnSpc>
                          <a:spcPct val="115000"/>
                        </a:lnSpc>
                        <a:spcAft>
                          <a:spcPts val="0"/>
                        </a:spcAft>
                      </a:pPr>
                      <a:r>
                        <a:rPr lang="ca-ES" sz="900" dirty="0">
                          <a:solidFill>
                            <a:schemeClr val="bg1"/>
                          </a:solidFill>
                          <a:effectLst/>
                          <a:latin typeface="Arial Black" pitchFamily="34" charset="0"/>
                          <a:ea typeface="Times New Roman"/>
                          <a:cs typeface="Times New Roman"/>
                        </a:rPr>
                        <a:t>Resta any </a:t>
                      </a:r>
                      <a:endParaRPr lang="ca-ES" sz="1100" dirty="0">
                        <a:solidFill>
                          <a:schemeClr val="bg1"/>
                        </a:solidFill>
                        <a:effectLst/>
                        <a:latin typeface="Arial Black" pitchFamily="34" charset="0"/>
                        <a:ea typeface="Calibri"/>
                        <a:cs typeface="Times New Roman"/>
                      </a:endParaRPr>
                    </a:p>
                    <a:p>
                      <a:pPr>
                        <a:lnSpc>
                          <a:spcPct val="115000"/>
                        </a:lnSpc>
                        <a:spcAft>
                          <a:spcPts val="0"/>
                        </a:spcAft>
                      </a:pPr>
                      <a:r>
                        <a:rPr lang="ca-ES" sz="900" dirty="0">
                          <a:solidFill>
                            <a:schemeClr val="bg1"/>
                          </a:solidFill>
                          <a:effectLst/>
                          <a:latin typeface="Arial Black" pitchFamily="34" charset="0"/>
                          <a:ea typeface="Times New Roman"/>
                          <a:cs typeface="Times New Roman"/>
                        </a:rPr>
                        <a:t>(Període bonificat)</a:t>
                      </a:r>
                      <a:endParaRPr lang="ca-ES" sz="1100" dirty="0">
                        <a:solidFill>
                          <a:schemeClr val="bg1"/>
                        </a:solidFill>
                        <a:effectLst/>
                        <a:latin typeface="Arial Black" pitchFamily="34" charset="0"/>
                        <a:ea typeface="Calibri"/>
                        <a:cs typeface="Times New Roman"/>
                      </a:endParaRPr>
                    </a:p>
                  </a:txBody>
                  <a:tcPr marL="44450" marR="44450" marT="0" marB="0" anchor="ctr">
                    <a:solidFill>
                      <a:schemeClr val="accent2">
                        <a:lumMod val="75000"/>
                      </a:schemeClr>
                    </a:solidFill>
                  </a:tcPr>
                </a:tc>
                <a:tc>
                  <a:txBody>
                    <a:bodyPr/>
                    <a:lstStyle/>
                    <a:p>
                      <a:pPr algn="r">
                        <a:lnSpc>
                          <a:spcPct val="115000"/>
                        </a:lnSpc>
                        <a:spcAft>
                          <a:spcPts val="0"/>
                        </a:spcAft>
                      </a:pPr>
                      <a:r>
                        <a:rPr lang="ca-ES" sz="900" dirty="0">
                          <a:solidFill>
                            <a:srgbClr val="000000"/>
                          </a:solidFill>
                          <a:effectLst/>
                          <a:latin typeface="Arial Black" pitchFamily="34" charset="0"/>
                          <a:ea typeface="Times New Roman"/>
                          <a:cs typeface="Times New Roman"/>
                        </a:rPr>
                        <a:t>(14,3%)</a:t>
                      </a:r>
                      <a:endParaRPr lang="ca-ES" sz="1100" dirty="0">
                        <a:effectLst/>
                        <a:latin typeface="Arial Black" pitchFamily="34" charset="0"/>
                        <a:ea typeface="Calibri"/>
                        <a:cs typeface="Times New Roman"/>
                      </a:endParaRPr>
                    </a:p>
                  </a:txBody>
                  <a:tcPr marL="44450" marR="44450" marT="0" marB="0" anchor="ctr"/>
                </a:tc>
                <a:tc>
                  <a:txBody>
                    <a:bodyPr/>
                    <a:lstStyle/>
                    <a:p>
                      <a:pPr algn="r">
                        <a:lnSpc>
                          <a:spcPct val="115000"/>
                        </a:lnSpc>
                        <a:spcAft>
                          <a:spcPts val="0"/>
                        </a:spcAft>
                      </a:pPr>
                      <a:r>
                        <a:rPr lang="ca-ES" sz="900">
                          <a:solidFill>
                            <a:srgbClr val="000000"/>
                          </a:solidFill>
                          <a:effectLst/>
                          <a:latin typeface="Arial Black" pitchFamily="34" charset="0"/>
                          <a:ea typeface="Times New Roman"/>
                          <a:cs typeface="Times New Roman"/>
                        </a:rPr>
                        <a:t>11.713.918</a:t>
                      </a:r>
                      <a:endParaRPr lang="ca-ES" sz="1100">
                        <a:effectLst/>
                        <a:latin typeface="Arial Black" pitchFamily="34" charset="0"/>
                        <a:ea typeface="Calibri"/>
                        <a:cs typeface="Times New Roman"/>
                      </a:endParaRPr>
                    </a:p>
                  </a:txBody>
                  <a:tcPr marL="44450" marR="44450" marT="0" marB="0" anchor="ctr"/>
                </a:tc>
                <a:tc>
                  <a:txBody>
                    <a:bodyPr/>
                    <a:lstStyle/>
                    <a:p>
                      <a:pPr algn="r">
                        <a:lnSpc>
                          <a:spcPct val="115000"/>
                        </a:lnSpc>
                        <a:spcAft>
                          <a:spcPts val="0"/>
                        </a:spcAft>
                      </a:pPr>
                      <a:r>
                        <a:rPr lang="ca-ES" sz="900">
                          <a:solidFill>
                            <a:srgbClr val="000000"/>
                          </a:solidFill>
                          <a:effectLst/>
                          <a:latin typeface="Arial Black" pitchFamily="34" charset="0"/>
                          <a:ea typeface="Times New Roman"/>
                          <a:cs typeface="Times New Roman"/>
                        </a:rPr>
                        <a:t>0,62€</a:t>
                      </a:r>
                      <a:endParaRPr lang="ca-ES" sz="1100">
                        <a:effectLst/>
                        <a:latin typeface="Arial Black" pitchFamily="34" charset="0"/>
                        <a:ea typeface="Calibri"/>
                        <a:cs typeface="Times New Roman"/>
                      </a:endParaRPr>
                    </a:p>
                  </a:txBody>
                  <a:tcPr marL="44450" marR="44450" marT="0" marB="0" anchor="ctr"/>
                </a:tc>
                <a:tc>
                  <a:txBody>
                    <a:bodyPr/>
                    <a:lstStyle/>
                    <a:p>
                      <a:pPr algn="ctr">
                        <a:lnSpc>
                          <a:spcPct val="115000"/>
                        </a:lnSpc>
                        <a:spcAft>
                          <a:spcPts val="0"/>
                        </a:spcAft>
                      </a:pPr>
                      <a:r>
                        <a:rPr lang="ca-ES" sz="900" dirty="0">
                          <a:solidFill>
                            <a:srgbClr val="000000"/>
                          </a:solidFill>
                          <a:effectLst/>
                          <a:latin typeface="Arial Black" pitchFamily="34" charset="0"/>
                          <a:ea typeface="Times New Roman"/>
                          <a:cs typeface="Times New Roman"/>
                        </a:rPr>
                        <a:t>0,6%</a:t>
                      </a:r>
                      <a:endParaRPr lang="ca-ES" sz="1100" dirty="0">
                        <a:effectLst/>
                        <a:latin typeface="Arial Black" pitchFamily="34" charset="0"/>
                        <a:ea typeface="Calibri"/>
                        <a:cs typeface="Times New Roman"/>
                      </a:endParaRPr>
                    </a:p>
                  </a:txBody>
                  <a:tcPr marL="44450" marR="44450" marT="0" marB="0" anchor="ctr"/>
                </a:tc>
                <a:tc vMerge="1">
                  <a:txBody>
                    <a:bodyPr/>
                    <a:lstStyle/>
                    <a:p>
                      <a:endParaRPr lang="ca-ES"/>
                    </a:p>
                  </a:txBody>
                  <a:tcPr/>
                </a:tc>
                <a:tc>
                  <a:txBody>
                    <a:bodyPr/>
                    <a:lstStyle/>
                    <a:p>
                      <a:pPr algn="r">
                        <a:lnSpc>
                          <a:spcPct val="115000"/>
                        </a:lnSpc>
                        <a:spcAft>
                          <a:spcPts val="0"/>
                        </a:spcAft>
                      </a:pPr>
                      <a:r>
                        <a:rPr lang="ca-ES" sz="900" dirty="0">
                          <a:solidFill>
                            <a:srgbClr val="000000"/>
                          </a:solidFill>
                          <a:effectLst/>
                          <a:latin typeface="Arial Black" pitchFamily="34" charset="0"/>
                          <a:ea typeface="Times New Roman"/>
                          <a:cs typeface="Times New Roman"/>
                        </a:rPr>
                        <a:t>-58.130</a:t>
                      </a:r>
                      <a:endParaRPr lang="ca-ES" sz="1100" dirty="0">
                        <a:effectLst/>
                        <a:latin typeface="Arial Black" pitchFamily="34" charset="0"/>
                        <a:ea typeface="Calibri"/>
                        <a:cs typeface="Times New Roman"/>
                      </a:endParaRPr>
                    </a:p>
                  </a:txBody>
                  <a:tcPr marL="44450" marR="44450" marT="0" marB="0" anchor="ctr"/>
                </a:tc>
                <a:tc>
                  <a:txBody>
                    <a:bodyPr/>
                    <a:lstStyle/>
                    <a:p>
                      <a:pPr algn="r">
                        <a:lnSpc>
                          <a:spcPct val="115000"/>
                        </a:lnSpc>
                        <a:spcAft>
                          <a:spcPts val="0"/>
                        </a:spcAft>
                      </a:pPr>
                      <a:r>
                        <a:rPr lang="ca-ES" sz="900">
                          <a:solidFill>
                            <a:srgbClr val="000000"/>
                          </a:solidFill>
                          <a:effectLst/>
                          <a:latin typeface="Arial Black" pitchFamily="34" charset="0"/>
                          <a:ea typeface="Times New Roman"/>
                          <a:cs typeface="Times New Roman"/>
                        </a:rPr>
                        <a:t>-33.842</a:t>
                      </a:r>
                      <a:endParaRPr lang="ca-ES" sz="1100">
                        <a:effectLst/>
                        <a:latin typeface="Arial Black" pitchFamily="34" charset="0"/>
                        <a:ea typeface="Calibri"/>
                        <a:cs typeface="Times New Roman"/>
                      </a:endParaRPr>
                    </a:p>
                  </a:txBody>
                  <a:tcPr marL="44450" marR="44450" marT="0" marB="0" anchor="ctr"/>
                </a:tc>
              </a:tr>
              <a:tr h="397086">
                <a:tc>
                  <a:txBody>
                    <a:bodyPr/>
                    <a:lstStyle/>
                    <a:p>
                      <a:endParaRPr lang="ca-ES" sz="1000" dirty="0">
                        <a:solidFill>
                          <a:schemeClr val="bg1"/>
                        </a:solidFill>
                        <a:effectLst/>
                        <a:latin typeface="Arial Black" pitchFamily="34" charset="0"/>
                        <a:cs typeface="Times New Roman"/>
                      </a:endParaRPr>
                    </a:p>
                  </a:txBody>
                  <a:tcPr marL="44450" marR="44450" marT="0" marB="0" anchor="b">
                    <a:solidFill>
                      <a:schemeClr val="accent2">
                        <a:lumMod val="75000"/>
                      </a:schemeClr>
                    </a:solidFill>
                  </a:tcPr>
                </a:tc>
                <a:tc>
                  <a:txBody>
                    <a:bodyPr/>
                    <a:lstStyle/>
                    <a:p>
                      <a:endParaRPr lang="ca-ES" sz="100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c>
                  <a:txBody>
                    <a:bodyPr/>
                    <a:lstStyle/>
                    <a:p>
                      <a:pPr algn="r">
                        <a:lnSpc>
                          <a:spcPct val="115000"/>
                        </a:lnSpc>
                        <a:spcAft>
                          <a:spcPts val="0"/>
                        </a:spcAft>
                      </a:pPr>
                      <a:r>
                        <a:rPr lang="ca-ES" sz="900">
                          <a:solidFill>
                            <a:srgbClr val="000000"/>
                          </a:solidFill>
                          <a:effectLst/>
                          <a:latin typeface="Arial Black" pitchFamily="34" charset="0"/>
                          <a:ea typeface="Times New Roman"/>
                          <a:cs typeface="Times New Roman"/>
                        </a:rPr>
                        <a:t>Pèrdua total estades</a:t>
                      </a:r>
                      <a:endParaRPr lang="ca-ES" sz="1100">
                        <a:effectLst/>
                        <a:latin typeface="Arial Black" pitchFamily="34" charset="0"/>
                        <a:ea typeface="Calibri"/>
                        <a:cs typeface="Times New Roman"/>
                      </a:endParaRPr>
                    </a:p>
                  </a:txBody>
                  <a:tcPr marL="44450" marR="44450" marT="0" marB="0" anchor="ctr"/>
                </a:tc>
                <a:tc>
                  <a:txBody>
                    <a:bodyPr/>
                    <a:lstStyle/>
                    <a:p>
                      <a:pPr algn="r">
                        <a:lnSpc>
                          <a:spcPct val="115000"/>
                        </a:lnSpc>
                        <a:spcAft>
                          <a:spcPts val="0"/>
                        </a:spcAft>
                      </a:pPr>
                      <a:r>
                        <a:rPr lang="ca-ES" sz="900">
                          <a:solidFill>
                            <a:srgbClr val="000000"/>
                          </a:solidFill>
                          <a:effectLst/>
                          <a:latin typeface="Arial Black" pitchFamily="34" charset="0"/>
                          <a:ea typeface="Times New Roman"/>
                          <a:cs typeface="Times New Roman"/>
                        </a:rPr>
                        <a:t>-878.872</a:t>
                      </a:r>
                      <a:endParaRPr lang="ca-ES" sz="1100">
                        <a:effectLst/>
                        <a:latin typeface="Arial Black" pitchFamily="34" charset="0"/>
                        <a:ea typeface="Calibri"/>
                        <a:cs typeface="Times New Roman"/>
                      </a:endParaRPr>
                    </a:p>
                  </a:txBody>
                  <a:tcPr marL="44450" marR="44450" marT="0" marB="0" anchor="ctr"/>
                </a:tc>
                <a:tc>
                  <a:txBody>
                    <a:bodyPr/>
                    <a:lstStyle/>
                    <a:p>
                      <a:pPr algn="r">
                        <a:lnSpc>
                          <a:spcPct val="115000"/>
                        </a:lnSpc>
                        <a:spcAft>
                          <a:spcPts val="0"/>
                        </a:spcAft>
                      </a:pPr>
                      <a:r>
                        <a:rPr lang="ca-ES" sz="900" dirty="0">
                          <a:solidFill>
                            <a:srgbClr val="000000"/>
                          </a:solidFill>
                          <a:effectLst/>
                          <a:latin typeface="Arial Black" pitchFamily="34" charset="0"/>
                          <a:ea typeface="Times New Roman"/>
                          <a:cs typeface="Times New Roman"/>
                        </a:rPr>
                        <a:t>-439.436</a:t>
                      </a:r>
                      <a:endParaRPr lang="ca-ES" sz="1100" dirty="0">
                        <a:effectLst/>
                        <a:latin typeface="Arial Black" pitchFamily="34" charset="0"/>
                        <a:ea typeface="Calibri"/>
                        <a:cs typeface="Times New Roman"/>
                      </a:endParaRPr>
                    </a:p>
                  </a:txBody>
                  <a:tcPr marL="44450" marR="44450" marT="0" marB="0" anchor="ctr"/>
                </a:tc>
              </a:tr>
              <a:tr h="473283">
                <a:tc>
                  <a:txBody>
                    <a:bodyPr/>
                    <a:lstStyle/>
                    <a:p>
                      <a:endParaRPr lang="ca-ES" sz="1000" dirty="0">
                        <a:solidFill>
                          <a:schemeClr val="bg1"/>
                        </a:solidFill>
                        <a:effectLst/>
                        <a:latin typeface="Arial Black" pitchFamily="34" charset="0"/>
                        <a:cs typeface="Times New Roman"/>
                      </a:endParaRPr>
                    </a:p>
                  </a:txBody>
                  <a:tcPr marL="44450" marR="44450" marT="0" marB="0" anchor="b">
                    <a:solidFill>
                      <a:schemeClr val="accent2">
                        <a:lumMod val="75000"/>
                      </a:schemeClr>
                    </a:solidFill>
                  </a:tcPr>
                </a:tc>
                <a:tc>
                  <a:txBody>
                    <a:bodyPr/>
                    <a:lstStyle/>
                    <a:p>
                      <a:endParaRPr lang="ca-ES" sz="100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c>
                  <a:txBody>
                    <a:bodyPr/>
                    <a:lstStyle/>
                    <a:p>
                      <a:pPr algn="r">
                        <a:lnSpc>
                          <a:spcPct val="115000"/>
                        </a:lnSpc>
                        <a:spcAft>
                          <a:spcPts val="0"/>
                        </a:spcAft>
                      </a:pPr>
                      <a:r>
                        <a:rPr lang="ca-ES" sz="900">
                          <a:solidFill>
                            <a:srgbClr val="000000"/>
                          </a:solidFill>
                          <a:effectLst/>
                          <a:latin typeface="Arial Black" pitchFamily="34" charset="0"/>
                          <a:ea typeface="Times New Roman"/>
                          <a:cs typeface="Times New Roman"/>
                        </a:rPr>
                        <a:t>Percentatge s/ estades de mercat</a:t>
                      </a:r>
                      <a:endParaRPr lang="ca-ES" sz="1100">
                        <a:effectLst/>
                        <a:latin typeface="Arial Black" pitchFamily="34" charset="0"/>
                        <a:ea typeface="Calibri"/>
                        <a:cs typeface="Times New Roman"/>
                      </a:endParaRPr>
                    </a:p>
                  </a:txBody>
                  <a:tcPr marL="44450" marR="44450" marT="0" marB="0" anchor="ctr"/>
                </a:tc>
                <a:tc>
                  <a:txBody>
                    <a:bodyPr/>
                    <a:lstStyle/>
                    <a:p>
                      <a:pPr algn="ctr">
                        <a:lnSpc>
                          <a:spcPct val="115000"/>
                        </a:lnSpc>
                        <a:spcAft>
                          <a:spcPts val="0"/>
                        </a:spcAft>
                      </a:pPr>
                      <a:r>
                        <a:rPr lang="ca-ES" sz="900">
                          <a:solidFill>
                            <a:srgbClr val="000000"/>
                          </a:solidFill>
                          <a:effectLst/>
                          <a:latin typeface="Arial Black" pitchFamily="34" charset="0"/>
                          <a:ea typeface="Times New Roman"/>
                          <a:cs typeface="Times New Roman"/>
                        </a:rPr>
                        <a:t>-1,0%</a:t>
                      </a:r>
                      <a:endParaRPr lang="ca-ES" sz="1100">
                        <a:effectLst/>
                        <a:latin typeface="Arial Black" pitchFamily="34" charset="0"/>
                        <a:ea typeface="Calibri"/>
                        <a:cs typeface="Times New Roman"/>
                      </a:endParaRPr>
                    </a:p>
                  </a:txBody>
                  <a:tcPr marL="44450" marR="44450" marT="0" marB="0" anchor="ctr"/>
                </a:tc>
                <a:tc>
                  <a:txBody>
                    <a:bodyPr/>
                    <a:lstStyle/>
                    <a:p>
                      <a:pPr algn="ctr">
                        <a:lnSpc>
                          <a:spcPct val="115000"/>
                        </a:lnSpc>
                        <a:spcAft>
                          <a:spcPts val="0"/>
                        </a:spcAft>
                      </a:pPr>
                      <a:r>
                        <a:rPr lang="ca-ES" sz="900" dirty="0">
                          <a:solidFill>
                            <a:srgbClr val="000000"/>
                          </a:solidFill>
                          <a:effectLst/>
                          <a:latin typeface="Arial Black" pitchFamily="34" charset="0"/>
                          <a:ea typeface="Times New Roman"/>
                          <a:cs typeface="Times New Roman"/>
                        </a:rPr>
                        <a:t>-0,5%</a:t>
                      </a:r>
                      <a:endParaRPr lang="ca-ES" sz="1100" dirty="0">
                        <a:effectLst/>
                        <a:latin typeface="Arial Black" pitchFamily="34" charset="0"/>
                        <a:ea typeface="Calibri"/>
                        <a:cs typeface="Times New Roman"/>
                      </a:endParaRPr>
                    </a:p>
                  </a:txBody>
                  <a:tcPr marL="44450" marR="44450" marT="0" marB="0" anchor="ctr"/>
                </a:tc>
              </a:tr>
              <a:tr h="408558">
                <a:tc>
                  <a:txBody>
                    <a:bodyPr/>
                    <a:lstStyle/>
                    <a:p>
                      <a:endParaRPr lang="ca-ES" sz="1000">
                        <a:effectLst/>
                        <a:latin typeface="Arial Black" pitchFamily="34" charset="0"/>
                        <a:cs typeface="Times New Roman"/>
                      </a:endParaRPr>
                    </a:p>
                  </a:txBody>
                  <a:tcPr marL="44450" marR="44450" marT="0" marB="0" anchor="b">
                    <a:solidFill>
                      <a:schemeClr val="accent2">
                        <a:lumMod val="75000"/>
                      </a:schemeClr>
                    </a:solidFill>
                  </a:tcPr>
                </a:tc>
                <a:tc>
                  <a:txBody>
                    <a:bodyPr/>
                    <a:lstStyle/>
                    <a:p>
                      <a:endParaRPr lang="ca-ES" sz="100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c>
                  <a:txBody>
                    <a:bodyPr/>
                    <a:lstStyle/>
                    <a:p>
                      <a:endParaRPr lang="ca-ES" sz="1000">
                        <a:effectLst/>
                        <a:latin typeface="Arial Black" pitchFamily="34" charset="0"/>
                        <a:cs typeface="Times New Roman"/>
                      </a:endParaRPr>
                    </a:p>
                  </a:txBody>
                  <a:tcPr marL="44450" marR="44450" marT="0" marB="0" anchor="b"/>
                </a:tc>
                <a:tc>
                  <a:txBody>
                    <a:bodyPr/>
                    <a:lstStyle/>
                    <a:p>
                      <a:pPr algn="r">
                        <a:lnSpc>
                          <a:spcPct val="115000"/>
                        </a:lnSpc>
                        <a:spcAft>
                          <a:spcPts val="0"/>
                        </a:spcAft>
                      </a:pPr>
                      <a:r>
                        <a:rPr lang="ca-ES" sz="900" b="1">
                          <a:solidFill>
                            <a:srgbClr val="000000"/>
                          </a:solidFill>
                          <a:effectLst/>
                          <a:latin typeface="Arial Black" pitchFamily="34" charset="0"/>
                          <a:ea typeface="Times New Roman"/>
                          <a:cs typeface="Times New Roman"/>
                        </a:rPr>
                        <a:t>Percentatge s/ estades totals</a:t>
                      </a:r>
                      <a:endParaRPr lang="ca-ES" sz="1100">
                        <a:effectLst/>
                        <a:latin typeface="Arial Black" pitchFamily="34" charset="0"/>
                        <a:ea typeface="Calibri"/>
                        <a:cs typeface="Times New Roman"/>
                      </a:endParaRPr>
                    </a:p>
                  </a:txBody>
                  <a:tcPr marL="44450" marR="44450" marT="0" marB="0" anchor="ctr"/>
                </a:tc>
                <a:tc>
                  <a:txBody>
                    <a:bodyPr/>
                    <a:lstStyle/>
                    <a:p>
                      <a:pPr algn="ctr">
                        <a:lnSpc>
                          <a:spcPct val="115000"/>
                        </a:lnSpc>
                        <a:spcAft>
                          <a:spcPts val="0"/>
                        </a:spcAft>
                      </a:pPr>
                      <a:r>
                        <a:rPr lang="ca-ES" sz="900" b="1">
                          <a:solidFill>
                            <a:srgbClr val="000000"/>
                          </a:solidFill>
                          <a:effectLst/>
                          <a:latin typeface="Arial Black" pitchFamily="34" charset="0"/>
                          <a:ea typeface="Times New Roman"/>
                          <a:cs typeface="Times New Roman"/>
                        </a:rPr>
                        <a:t>-0,8%</a:t>
                      </a:r>
                      <a:endParaRPr lang="ca-ES" sz="1100">
                        <a:effectLst/>
                        <a:latin typeface="Arial Black" pitchFamily="34" charset="0"/>
                        <a:ea typeface="Calibri"/>
                        <a:cs typeface="Times New Roman"/>
                      </a:endParaRPr>
                    </a:p>
                  </a:txBody>
                  <a:tcPr marL="44450" marR="44450" marT="0" marB="0" anchor="ctr"/>
                </a:tc>
                <a:tc>
                  <a:txBody>
                    <a:bodyPr/>
                    <a:lstStyle/>
                    <a:p>
                      <a:pPr algn="ctr">
                        <a:lnSpc>
                          <a:spcPct val="115000"/>
                        </a:lnSpc>
                        <a:spcAft>
                          <a:spcPts val="0"/>
                        </a:spcAft>
                      </a:pPr>
                      <a:r>
                        <a:rPr lang="ca-ES" sz="900" b="1" dirty="0">
                          <a:solidFill>
                            <a:srgbClr val="000000"/>
                          </a:solidFill>
                          <a:effectLst/>
                          <a:latin typeface="Arial Black" pitchFamily="34" charset="0"/>
                          <a:ea typeface="Times New Roman"/>
                          <a:cs typeface="Times New Roman"/>
                        </a:rPr>
                        <a:t>-0,4%</a:t>
                      </a:r>
                      <a:endParaRPr lang="ca-ES" sz="1100" dirty="0">
                        <a:effectLst/>
                        <a:latin typeface="Arial Black" pitchFamily="34" charset="0"/>
                        <a:ea typeface="Calibri"/>
                        <a:cs typeface="Times New Roman"/>
                      </a:endParaRPr>
                    </a:p>
                  </a:txBody>
                  <a:tcPr marL="44450" marR="44450" marT="0" marB="0" anchor="ct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ChangeArrowheads="1"/>
          </p:cNvSpPr>
          <p:nvPr/>
        </p:nvSpPr>
        <p:spPr bwMode="auto">
          <a:xfrm>
            <a:off x="0" y="1052513"/>
            <a:ext cx="1476375" cy="1081087"/>
          </a:xfrm>
          <a:prstGeom prst="rect">
            <a:avLst/>
          </a:prstGeom>
          <a:noFill/>
          <a:ln w="6350">
            <a:solidFill>
              <a:srgbClr val="000066"/>
            </a:solidFill>
            <a:miter lim="800000"/>
            <a:headEnd/>
            <a:tailEnd/>
          </a:ln>
        </p:spPr>
        <p:txBody>
          <a:bodyPr anchor="ctr"/>
          <a:lstStyle/>
          <a:p>
            <a:pPr marL="361950" indent="-361950" algn="l">
              <a:buFontTx/>
              <a:buNone/>
            </a:pPr>
            <a:r>
              <a:rPr lang="en-US" altLang="ca-ES" sz="1100">
                <a:solidFill>
                  <a:srgbClr val="000066"/>
                </a:solidFill>
              </a:rPr>
              <a:t>1.	Introducció</a:t>
            </a:r>
          </a:p>
        </p:txBody>
      </p:sp>
      <p:sp>
        <p:nvSpPr>
          <p:cNvPr id="14339" name="Rectangle 4"/>
          <p:cNvSpPr>
            <a:spLocks noChangeArrowheads="1"/>
          </p:cNvSpPr>
          <p:nvPr/>
        </p:nvSpPr>
        <p:spPr bwMode="auto">
          <a:xfrm>
            <a:off x="0" y="2132013"/>
            <a:ext cx="1476375" cy="1081087"/>
          </a:xfrm>
          <a:prstGeom prst="rect">
            <a:avLst/>
          </a:prstGeom>
          <a:noFill/>
          <a:ln w="6350">
            <a:solidFill>
              <a:srgbClr val="000066"/>
            </a:solidFill>
            <a:miter lim="800000"/>
            <a:headEnd/>
            <a:tailEnd/>
          </a:ln>
        </p:spPr>
        <p:txBody>
          <a:bodyPr anchor="ctr"/>
          <a:lstStyle/>
          <a:p>
            <a:pPr marL="177800" indent="-177800" algn="l">
              <a:buFontTx/>
              <a:buNone/>
            </a:pPr>
            <a:r>
              <a:rPr lang="en-US" altLang="ca-ES" sz="1100">
                <a:solidFill>
                  <a:srgbClr val="000066"/>
                </a:solidFill>
              </a:rPr>
              <a:t>2.	Fonaments</a:t>
            </a:r>
          </a:p>
        </p:txBody>
      </p:sp>
      <p:sp>
        <p:nvSpPr>
          <p:cNvPr id="14340" name="Rectangle 5"/>
          <p:cNvSpPr>
            <a:spLocks noChangeArrowheads="1"/>
          </p:cNvSpPr>
          <p:nvPr/>
        </p:nvSpPr>
        <p:spPr bwMode="auto">
          <a:xfrm>
            <a:off x="993775" y="6521450"/>
            <a:ext cx="428625" cy="336550"/>
          </a:xfrm>
          <a:prstGeom prst="rect">
            <a:avLst/>
          </a:prstGeom>
          <a:noFill/>
          <a:ln w="9525">
            <a:noFill/>
            <a:miter lim="800000"/>
            <a:headEnd/>
            <a:tailEnd/>
          </a:ln>
        </p:spPr>
        <p:txBody>
          <a:bodyPr wrap="none">
            <a:spAutoFit/>
          </a:bodyPr>
          <a:lstStyle/>
          <a:p>
            <a:pPr algn="r">
              <a:buFontTx/>
              <a:buNone/>
            </a:pPr>
            <a:fld id="{893F8FD0-6147-4372-BAD5-91866330865A}" type="slidenum">
              <a:rPr lang="es-ES_tradnl" altLang="ca-ES" sz="1600">
                <a:solidFill>
                  <a:srgbClr val="000066"/>
                </a:solidFill>
                <a:latin typeface="Helvetica Neue" pitchFamily="1" charset="0"/>
              </a:rPr>
              <a:pPr algn="r">
                <a:buFontTx/>
                <a:buNone/>
              </a:pPr>
              <a:t>13</a:t>
            </a:fld>
            <a:endParaRPr lang="es-ES_tradnl" altLang="ca-ES" sz="1400">
              <a:solidFill>
                <a:srgbClr val="000066"/>
              </a:solidFill>
              <a:latin typeface="Helvetica Neue" pitchFamily="1" charset="0"/>
            </a:endParaRPr>
          </a:p>
        </p:txBody>
      </p:sp>
      <p:sp>
        <p:nvSpPr>
          <p:cNvPr id="14341" name="Rectangle 6"/>
          <p:cNvSpPr>
            <a:spLocks noChangeArrowheads="1"/>
          </p:cNvSpPr>
          <p:nvPr/>
        </p:nvSpPr>
        <p:spPr bwMode="auto">
          <a:xfrm>
            <a:off x="0" y="3211513"/>
            <a:ext cx="1476375" cy="1081087"/>
          </a:xfrm>
          <a:prstGeom prst="rect">
            <a:avLst/>
          </a:prstGeom>
          <a:noFill/>
          <a:ln w="6350">
            <a:solidFill>
              <a:srgbClr val="000066"/>
            </a:solidFill>
            <a:miter lim="800000"/>
            <a:headEnd/>
            <a:tailEnd/>
          </a:ln>
        </p:spPr>
        <p:txBody>
          <a:bodyPr anchor="ctr"/>
          <a:lstStyle/>
          <a:p>
            <a:pPr marL="177800" indent="-177800" algn="l">
              <a:buFontTx/>
              <a:buNone/>
            </a:pPr>
            <a:r>
              <a:rPr lang="en-US" altLang="ca-ES" sz="1100">
                <a:solidFill>
                  <a:srgbClr val="000066"/>
                </a:solidFill>
              </a:rPr>
              <a:t>3.	Elasticitat Preu a Espanya i a Balears</a:t>
            </a:r>
          </a:p>
        </p:txBody>
      </p:sp>
      <p:sp>
        <p:nvSpPr>
          <p:cNvPr id="14342" name="Rectangle 7"/>
          <p:cNvSpPr>
            <a:spLocks noChangeArrowheads="1"/>
          </p:cNvSpPr>
          <p:nvPr/>
        </p:nvSpPr>
        <p:spPr bwMode="auto">
          <a:xfrm>
            <a:off x="0" y="4292600"/>
            <a:ext cx="1476375" cy="1081088"/>
          </a:xfrm>
          <a:prstGeom prst="rect">
            <a:avLst/>
          </a:prstGeom>
          <a:noFill/>
          <a:ln w="6350">
            <a:solidFill>
              <a:srgbClr val="000066"/>
            </a:solidFill>
            <a:miter lim="800000"/>
            <a:headEnd/>
            <a:tailEnd/>
          </a:ln>
        </p:spPr>
        <p:txBody>
          <a:bodyPr anchor="ctr"/>
          <a:lstStyle/>
          <a:p>
            <a:pPr marL="185738" indent="-185738" algn="l">
              <a:buFontTx/>
              <a:buNone/>
            </a:pPr>
            <a:r>
              <a:rPr lang="es-ES" altLang="ca-ES" sz="1100">
                <a:solidFill>
                  <a:srgbClr val="000066"/>
                </a:solidFill>
              </a:rPr>
              <a:t>4.	Estimació de l’efecte preu</a:t>
            </a:r>
            <a:endParaRPr lang="en-US" altLang="ca-ES" sz="1100">
              <a:solidFill>
                <a:srgbClr val="000066"/>
              </a:solidFill>
            </a:endParaRPr>
          </a:p>
        </p:txBody>
      </p:sp>
      <p:sp>
        <p:nvSpPr>
          <p:cNvPr id="14343" name="Rectangle 8"/>
          <p:cNvSpPr>
            <a:spLocks noChangeArrowheads="1"/>
          </p:cNvSpPr>
          <p:nvPr/>
        </p:nvSpPr>
        <p:spPr bwMode="auto">
          <a:xfrm>
            <a:off x="0" y="5372100"/>
            <a:ext cx="1476375" cy="1081088"/>
          </a:xfrm>
          <a:prstGeom prst="rect">
            <a:avLst/>
          </a:prstGeom>
          <a:solidFill>
            <a:srgbClr val="000066"/>
          </a:solidFill>
          <a:ln w="6350">
            <a:solidFill>
              <a:srgbClr val="000066"/>
            </a:solidFill>
            <a:miter lim="800000"/>
            <a:headEnd/>
            <a:tailEnd/>
          </a:ln>
        </p:spPr>
        <p:txBody>
          <a:bodyPr anchor="ctr"/>
          <a:lstStyle/>
          <a:p>
            <a:pPr algn="l">
              <a:buFontTx/>
              <a:buNone/>
            </a:pPr>
            <a:r>
              <a:rPr lang="en-US" altLang="ca-ES" sz="1100">
                <a:solidFill>
                  <a:schemeClr val="bg1"/>
                </a:solidFill>
              </a:rPr>
              <a:t>5. Conclusions</a:t>
            </a:r>
          </a:p>
        </p:txBody>
      </p:sp>
      <p:sp>
        <p:nvSpPr>
          <p:cNvPr id="709641" name="Rectangle 9"/>
          <p:cNvSpPr>
            <a:spLocks noChangeArrowheads="1"/>
          </p:cNvSpPr>
          <p:nvPr/>
        </p:nvSpPr>
        <p:spPr bwMode="auto">
          <a:xfrm>
            <a:off x="1116013" y="188913"/>
            <a:ext cx="7740650" cy="722312"/>
          </a:xfrm>
          <a:prstGeom prst="rect">
            <a:avLst/>
          </a:prstGeom>
          <a:noFill/>
          <a:ln w="9525">
            <a:noFill/>
            <a:miter lim="800000"/>
            <a:headEnd/>
            <a:tailEnd/>
          </a:ln>
          <a:effectLst/>
        </p:spPr>
        <p:txBody>
          <a:bodyPr>
            <a:spAutoFit/>
          </a:bodyPr>
          <a:lstStyle>
            <a:lvl1pPr>
              <a:tabLst>
                <a:tab pos="2152650" algn="l"/>
              </a:tabLst>
              <a:defRPr sz="2400" b="1">
                <a:solidFill>
                  <a:schemeClr val="tx1"/>
                </a:solidFill>
                <a:latin typeface="Verdana" pitchFamily="34" charset="0"/>
                <a:cs typeface="Arial" pitchFamily="34" charset="0"/>
              </a:defRPr>
            </a:lvl1pPr>
            <a:lvl2pPr marL="742950" indent="-285750">
              <a:tabLst>
                <a:tab pos="2152650" algn="l"/>
              </a:tabLst>
              <a:defRPr sz="2400" b="1">
                <a:solidFill>
                  <a:schemeClr val="tx1"/>
                </a:solidFill>
                <a:latin typeface="Verdana" pitchFamily="34" charset="0"/>
                <a:cs typeface="Arial" pitchFamily="34" charset="0"/>
              </a:defRPr>
            </a:lvl2pPr>
            <a:lvl3pPr marL="1143000" indent="-228600">
              <a:tabLst>
                <a:tab pos="2152650" algn="l"/>
              </a:tabLst>
              <a:defRPr sz="2400" b="1">
                <a:solidFill>
                  <a:schemeClr val="tx1"/>
                </a:solidFill>
                <a:latin typeface="Verdana" pitchFamily="34" charset="0"/>
                <a:cs typeface="Arial" pitchFamily="34" charset="0"/>
              </a:defRPr>
            </a:lvl3pPr>
            <a:lvl4pPr marL="1600200" indent="-228600">
              <a:tabLst>
                <a:tab pos="2152650" algn="l"/>
              </a:tabLst>
              <a:defRPr sz="2400" b="1">
                <a:solidFill>
                  <a:schemeClr val="tx1"/>
                </a:solidFill>
                <a:latin typeface="Verdana" pitchFamily="34" charset="0"/>
                <a:cs typeface="Arial" pitchFamily="34" charset="0"/>
              </a:defRPr>
            </a:lvl4pPr>
            <a:lvl5pPr marL="2057400" indent="-228600">
              <a:tabLst>
                <a:tab pos="2152650" algn="l"/>
              </a:tabLst>
              <a:defRPr sz="2400" b="1">
                <a:solidFill>
                  <a:schemeClr val="tx1"/>
                </a:solidFill>
                <a:latin typeface="Verdana" pitchFamily="34" charset="0"/>
                <a:cs typeface="Arial" pitchFamily="34" charset="0"/>
              </a:defRPr>
            </a:lvl5pPr>
            <a:lvl6pPr marL="25146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6pPr>
            <a:lvl7pPr marL="29718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7pPr>
            <a:lvl8pPr marL="34290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8pPr>
            <a:lvl9pPr marL="38862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9pPr>
          </a:lstStyle>
          <a:p>
            <a:pPr>
              <a:lnSpc>
                <a:spcPct val="120000"/>
              </a:lnSpc>
              <a:buFontTx/>
              <a:buNone/>
              <a:defRPr/>
            </a:pPr>
            <a:r>
              <a:rPr lang="en-US" altLang="ca-ES" sz="1800" dirty="0" err="1" smtClean="0">
                <a:solidFill>
                  <a:srgbClr val="000066"/>
                </a:solidFill>
                <a:effectLst>
                  <a:outerShdw blurRad="38100" dist="38100" dir="2700000" algn="tl">
                    <a:srgbClr val="C0C0C0"/>
                  </a:outerShdw>
                </a:effectLst>
              </a:rPr>
              <a:t>L’impost</a:t>
            </a:r>
            <a:r>
              <a:rPr lang="en-US" altLang="ca-ES" sz="1800" dirty="0" smtClean="0">
                <a:solidFill>
                  <a:srgbClr val="000066"/>
                </a:solidFill>
                <a:effectLst>
                  <a:outerShdw blurRad="38100" dist="38100" dir="2700000" algn="tl">
                    <a:srgbClr val="C0C0C0"/>
                  </a:outerShdw>
                </a:effectLst>
              </a:rPr>
              <a:t> de </a:t>
            </a:r>
            <a:r>
              <a:rPr lang="en-US" altLang="ca-ES" sz="1800" dirty="0" err="1" smtClean="0">
                <a:solidFill>
                  <a:srgbClr val="000066"/>
                </a:solidFill>
                <a:effectLst>
                  <a:outerShdw blurRad="38100" dist="38100" dir="2700000" algn="tl">
                    <a:srgbClr val="C0C0C0"/>
                  </a:outerShdw>
                </a:effectLst>
              </a:rPr>
              <a:t>turisme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sostenible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i</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l’impacte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sobre</a:t>
            </a:r>
            <a:r>
              <a:rPr lang="en-US" altLang="ca-ES" sz="1800" dirty="0" smtClean="0">
                <a:solidFill>
                  <a:srgbClr val="000066"/>
                </a:solidFill>
                <a:effectLst>
                  <a:outerShdw blurRad="38100" dist="38100" dir="2700000" algn="tl">
                    <a:srgbClr val="C0C0C0"/>
                  </a:outerShdw>
                </a:effectLst>
              </a:rPr>
              <a:t> la </a:t>
            </a:r>
            <a:r>
              <a:rPr lang="en-US" altLang="ca-ES" sz="1800" dirty="0" err="1" smtClean="0">
                <a:solidFill>
                  <a:srgbClr val="000066"/>
                </a:solidFill>
                <a:effectLst>
                  <a:outerShdw blurRad="38100" dist="38100" dir="2700000" algn="tl">
                    <a:srgbClr val="C0C0C0"/>
                  </a:outerShdw>
                </a:effectLst>
              </a:rPr>
              <a:t>demanda</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turística</a:t>
            </a:r>
            <a:endParaRPr lang="ca-ES" altLang="ca-ES" sz="1800" dirty="0" smtClean="0">
              <a:solidFill>
                <a:srgbClr val="000066"/>
              </a:solidFill>
              <a:effectLst>
                <a:outerShdw blurRad="38100" dist="38100" dir="2700000" algn="tl">
                  <a:srgbClr val="C0C0C0"/>
                </a:outerShdw>
              </a:effectLst>
            </a:endParaRPr>
          </a:p>
        </p:txBody>
      </p:sp>
      <p:grpSp>
        <p:nvGrpSpPr>
          <p:cNvPr id="14345" name="Group 10"/>
          <p:cNvGrpSpPr>
            <a:grpSpLocks/>
          </p:cNvGrpSpPr>
          <p:nvPr/>
        </p:nvGrpSpPr>
        <p:grpSpPr bwMode="auto">
          <a:xfrm>
            <a:off x="144463" y="333375"/>
            <a:ext cx="1403350" cy="425450"/>
            <a:chOff x="1701" y="2917"/>
            <a:chExt cx="2631" cy="739"/>
          </a:xfrm>
        </p:grpSpPr>
        <p:pic>
          <p:nvPicPr>
            <p:cNvPr id="14350" name="Picture 11" descr="Universitat de les Illes Balears">
              <a:hlinkClick r:id="rId3"/>
            </p:cNvPr>
            <p:cNvPicPr>
              <a:picLocks noChangeAspect="1" noChangeArrowheads="1"/>
            </p:cNvPicPr>
            <p:nvPr/>
          </p:nvPicPr>
          <p:blipFill>
            <a:blip r:embed="rId4"/>
            <a:srcRect/>
            <a:stretch>
              <a:fillRect/>
            </a:stretch>
          </p:blipFill>
          <p:spPr bwMode="auto">
            <a:xfrm>
              <a:off x="2245" y="2917"/>
              <a:ext cx="1407" cy="377"/>
            </a:xfrm>
            <a:prstGeom prst="rect">
              <a:avLst/>
            </a:prstGeom>
            <a:noFill/>
            <a:ln w="9525">
              <a:noFill/>
              <a:miter lim="800000"/>
              <a:headEnd/>
              <a:tailEnd/>
            </a:ln>
          </p:spPr>
        </p:pic>
        <p:sp>
          <p:nvSpPr>
            <p:cNvPr id="709644" name="Rectangle 12"/>
            <p:cNvSpPr>
              <a:spLocks noChangeArrowheads="1"/>
            </p:cNvSpPr>
            <p:nvPr/>
          </p:nvSpPr>
          <p:spPr bwMode="auto">
            <a:xfrm>
              <a:off x="1701" y="3204"/>
              <a:ext cx="2631" cy="452"/>
            </a:xfrm>
            <a:prstGeom prst="rect">
              <a:avLst/>
            </a:prstGeom>
            <a:noFill/>
            <a:ln w="9525">
              <a:noFill/>
              <a:miter lim="800000"/>
              <a:headEnd/>
              <a:tailEnd/>
            </a:ln>
            <a:effectLst/>
          </p:spPr>
          <p:txBody>
            <a:bodyPr>
              <a:spAutoFit/>
            </a:bodyPr>
            <a:lstStyle/>
            <a:p>
              <a:pPr>
                <a:buFontTx/>
                <a:buNone/>
                <a:defRPr/>
              </a:pPr>
              <a:endParaRPr lang="ca-ES" sz="500" b="0" i="1">
                <a:solidFill>
                  <a:srgbClr val="CC3300"/>
                </a:solidFill>
                <a:latin typeface="Helvetica Neue" pitchFamily="1" charset="0"/>
              </a:endParaRPr>
            </a:p>
            <a:p>
              <a:pPr>
                <a:buFontTx/>
                <a:buNone/>
                <a:defRPr/>
              </a:pPr>
              <a:r>
                <a:rPr lang="es-ES_tradnl" sz="600">
                  <a:effectLst>
                    <a:outerShdw blurRad="38100" dist="38100" dir="2700000" algn="tl">
                      <a:srgbClr val="C0C0C0"/>
                    </a:outerShdw>
                  </a:effectLst>
                  <a:latin typeface="Times New Roman" pitchFamily="18" charset="0"/>
                  <a:cs typeface="Times New Roman" pitchFamily="18" charset="0"/>
                </a:rPr>
                <a:t>Departament d’Economia Aplicada</a:t>
              </a:r>
              <a:endParaRPr lang="es-ES_tradnl" sz="200" b="0">
                <a:latin typeface="Times New Roman" pitchFamily="18" charset="0"/>
                <a:cs typeface="Times New Roman" pitchFamily="18" charset="0"/>
              </a:endParaRPr>
            </a:p>
          </p:txBody>
        </p:sp>
      </p:grpSp>
      <p:sp>
        <p:nvSpPr>
          <p:cNvPr id="709645" name="Line 13"/>
          <p:cNvSpPr>
            <a:spLocks noChangeShapeType="1"/>
          </p:cNvSpPr>
          <p:nvPr/>
        </p:nvSpPr>
        <p:spPr bwMode="auto">
          <a:xfrm>
            <a:off x="1476375" y="6453188"/>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709646" name="Line 14"/>
          <p:cNvSpPr>
            <a:spLocks noChangeShapeType="1"/>
          </p:cNvSpPr>
          <p:nvPr/>
        </p:nvSpPr>
        <p:spPr bwMode="auto">
          <a:xfrm>
            <a:off x="1476375" y="1052513"/>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709647" name="Line 15"/>
          <p:cNvSpPr>
            <a:spLocks noChangeShapeType="1"/>
          </p:cNvSpPr>
          <p:nvPr/>
        </p:nvSpPr>
        <p:spPr bwMode="auto">
          <a:xfrm flipH="1">
            <a:off x="1476375" y="6453188"/>
            <a:ext cx="0" cy="404812"/>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14349" name="15 Rectángulo"/>
          <p:cNvSpPr>
            <a:spLocks noChangeArrowheads="1"/>
          </p:cNvSpPr>
          <p:nvPr/>
        </p:nvSpPr>
        <p:spPr bwMode="auto">
          <a:xfrm>
            <a:off x="2124075" y="1887538"/>
            <a:ext cx="6029325" cy="3448050"/>
          </a:xfrm>
          <a:prstGeom prst="rect">
            <a:avLst/>
          </a:prstGeom>
          <a:noFill/>
          <a:ln w="9525">
            <a:noFill/>
            <a:miter lim="800000"/>
            <a:headEnd/>
            <a:tailEnd/>
          </a:ln>
        </p:spPr>
        <p:txBody>
          <a:bodyPr>
            <a:spAutoFit/>
          </a:bodyPr>
          <a:lstStyle/>
          <a:p>
            <a:pPr marL="285750" indent="-285750" algn="just">
              <a:spcBef>
                <a:spcPts val="600"/>
              </a:spcBef>
              <a:buFont typeface="Arial" charset="0"/>
              <a:buChar char="•"/>
            </a:pPr>
            <a:r>
              <a:rPr lang="ca-ES" sz="1600" b="0"/>
              <a:t>Teoria econòmica proposa l’existència d’una relació inversa entre el preu i la demanda turística. La literatura empírica sobre el tema ha verificat la hipòtesi a través del concepte de l’elasticitat i mitjançant models de series temporals.</a:t>
            </a:r>
          </a:p>
          <a:p>
            <a:pPr marL="285750" indent="-285750" algn="just">
              <a:spcBef>
                <a:spcPts val="600"/>
              </a:spcBef>
              <a:buFont typeface="Arial" charset="0"/>
              <a:buChar char="•"/>
            </a:pPr>
            <a:r>
              <a:rPr lang="ca-ES" sz="1600" b="0"/>
              <a:t>Espanya i Balears han estat objecte de diferents estudis que han avaluat la relació entre el preu i la demanda turística, sent possible caracteritzar ambdos casos com a destins relativament inelàstics.</a:t>
            </a:r>
          </a:p>
          <a:p>
            <a:pPr marL="285750" indent="-285750" algn="just">
              <a:spcBef>
                <a:spcPts val="600"/>
              </a:spcBef>
              <a:buFont typeface="Arial" charset="0"/>
              <a:buChar char="•"/>
            </a:pPr>
            <a:r>
              <a:rPr lang="ca-ES" sz="1600" b="0"/>
              <a:t>Aquest estudi ha considerat dos tipus d’escenaris d’elasticitat preu per a dur a terme l’estimació de l’efecte de l’Impost de Turisme Sostenible: </a:t>
            </a:r>
            <a:r>
              <a:rPr lang="ca-ES" sz="1600" b="0">
                <a:sym typeface="Symbol" pitchFamily="18" charset="2"/>
              </a:rPr>
              <a:t></a:t>
            </a:r>
            <a:r>
              <a:rPr lang="ca-ES" sz="1600" b="0"/>
              <a:t>=1 i </a:t>
            </a:r>
            <a:r>
              <a:rPr lang="ca-ES" sz="1600" b="0">
                <a:sym typeface="Symbol" pitchFamily="18" charset="2"/>
              </a:rPr>
              <a:t></a:t>
            </a:r>
            <a:r>
              <a:rPr lang="ca-ES" sz="1600" b="0"/>
              <a:t>=0,5.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ChangeArrowheads="1"/>
          </p:cNvSpPr>
          <p:nvPr/>
        </p:nvSpPr>
        <p:spPr bwMode="auto">
          <a:xfrm>
            <a:off x="0" y="1052513"/>
            <a:ext cx="1476375" cy="1081087"/>
          </a:xfrm>
          <a:prstGeom prst="rect">
            <a:avLst/>
          </a:prstGeom>
          <a:noFill/>
          <a:ln w="6350">
            <a:solidFill>
              <a:srgbClr val="000066"/>
            </a:solidFill>
            <a:miter lim="800000"/>
            <a:headEnd/>
            <a:tailEnd/>
          </a:ln>
        </p:spPr>
        <p:txBody>
          <a:bodyPr anchor="ctr"/>
          <a:lstStyle/>
          <a:p>
            <a:pPr marL="361950" indent="-361950" algn="l">
              <a:buFontTx/>
              <a:buNone/>
            </a:pPr>
            <a:r>
              <a:rPr lang="en-US" altLang="ca-ES" sz="1100">
                <a:solidFill>
                  <a:srgbClr val="000066"/>
                </a:solidFill>
              </a:rPr>
              <a:t>1.	Introducció</a:t>
            </a:r>
          </a:p>
        </p:txBody>
      </p:sp>
      <p:sp>
        <p:nvSpPr>
          <p:cNvPr id="15363" name="Rectangle 4"/>
          <p:cNvSpPr>
            <a:spLocks noChangeArrowheads="1"/>
          </p:cNvSpPr>
          <p:nvPr/>
        </p:nvSpPr>
        <p:spPr bwMode="auto">
          <a:xfrm>
            <a:off x="0" y="2132013"/>
            <a:ext cx="1476375" cy="1081087"/>
          </a:xfrm>
          <a:prstGeom prst="rect">
            <a:avLst/>
          </a:prstGeom>
          <a:noFill/>
          <a:ln w="6350">
            <a:solidFill>
              <a:srgbClr val="000066"/>
            </a:solidFill>
            <a:miter lim="800000"/>
            <a:headEnd/>
            <a:tailEnd/>
          </a:ln>
        </p:spPr>
        <p:txBody>
          <a:bodyPr anchor="ctr"/>
          <a:lstStyle/>
          <a:p>
            <a:pPr marL="177800" indent="-177800" algn="l">
              <a:buFontTx/>
              <a:buNone/>
            </a:pPr>
            <a:r>
              <a:rPr lang="en-US" altLang="ca-ES" sz="1100">
                <a:solidFill>
                  <a:srgbClr val="000066"/>
                </a:solidFill>
              </a:rPr>
              <a:t>2.	Fonaments</a:t>
            </a:r>
          </a:p>
        </p:txBody>
      </p:sp>
      <p:sp>
        <p:nvSpPr>
          <p:cNvPr id="15364" name="Rectangle 5"/>
          <p:cNvSpPr>
            <a:spLocks noChangeArrowheads="1"/>
          </p:cNvSpPr>
          <p:nvPr/>
        </p:nvSpPr>
        <p:spPr bwMode="auto">
          <a:xfrm>
            <a:off x="993775" y="6521450"/>
            <a:ext cx="428625" cy="336550"/>
          </a:xfrm>
          <a:prstGeom prst="rect">
            <a:avLst/>
          </a:prstGeom>
          <a:noFill/>
          <a:ln w="9525">
            <a:noFill/>
            <a:miter lim="800000"/>
            <a:headEnd/>
            <a:tailEnd/>
          </a:ln>
        </p:spPr>
        <p:txBody>
          <a:bodyPr wrap="none">
            <a:spAutoFit/>
          </a:bodyPr>
          <a:lstStyle/>
          <a:p>
            <a:pPr algn="r">
              <a:buFontTx/>
              <a:buNone/>
            </a:pPr>
            <a:fld id="{B7FDD146-1034-4602-AF9D-AA061B2C459C}" type="slidenum">
              <a:rPr lang="es-ES_tradnl" altLang="ca-ES" sz="1600">
                <a:solidFill>
                  <a:srgbClr val="000066"/>
                </a:solidFill>
                <a:latin typeface="Helvetica Neue" pitchFamily="1" charset="0"/>
              </a:rPr>
              <a:pPr algn="r">
                <a:buFontTx/>
                <a:buNone/>
              </a:pPr>
              <a:t>14</a:t>
            </a:fld>
            <a:endParaRPr lang="es-ES_tradnl" altLang="ca-ES" sz="1400">
              <a:solidFill>
                <a:srgbClr val="000066"/>
              </a:solidFill>
              <a:latin typeface="Helvetica Neue" pitchFamily="1" charset="0"/>
            </a:endParaRPr>
          </a:p>
        </p:txBody>
      </p:sp>
      <p:sp>
        <p:nvSpPr>
          <p:cNvPr id="15365" name="Rectangle 6"/>
          <p:cNvSpPr>
            <a:spLocks noChangeArrowheads="1"/>
          </p:cNvSpPr>
          <p:nvPr/>
        </p:nvSpPr>
        <p:spPr bwMode="auto">
          <a:xfrm>
            <a:off x="0" y="3211513"/>
            <a:ext cx="1476375" cy="1081087"/>
          </a:xfrm>
          <a:prstGeom prst="rect">
            <a:avLst/>
          </a:prstGeom>
          <a:noFill/>
          <a:ln w="6350">
            <a:solidFill>
              <a:srgbClr val="000066"/>
            </a:solidFill>
            <a:miter lim="800000"/>
            <a:headEnd/>
            <a:tailEnd/>
          </a:ln>
        </p:spPr>
        <p:txBody>
          <a:bodyPr anchor="ctr"/>
          <a:lstStyle/>
          <a:p>
            <a:pPr marL="177800" indent="-177800" algn="l">
              <a:buFontTx/>
              <a:buNone/>
            </a:pPr>
            <a:r>
              <a:rPr lang="en-US" altLang="ca-ES" sz="1100">
                <a:solidFill>
                  <a:srgbClr val="000066"/>
                </a:solidFill>
              </a:rPr>
              <a:t>3.	Elasticitat Preu a Espanya i a Balears</a:t>
            </a:r>
          </a:p>
        </p:txBody>
      </p:sp>
      <p:sp>
        <p:nvSpPr>
          <p:cNvPr id="15366" name="Rectangle 7"/>
          <p:cNvSpPr>
            <a:spLocks noChangeArrowheads="1"/>
          </p:cNvSpPr>
          <p:nvPr/>
        </p:nvSpPr>
        <p:spPr bwMode="auto">
          <a:xfrm>
            <a:off x="0" y="4292600"/>
            <a:ext cx="1476375" cy="1081088"/>
          </a:xfrm>
          <a:prstGeom prst="rect">
            <a:avLst/>
          </a:prstGeom>
          <a:noFill/>
          <a:ln w="6350">
            <a:solidFill>
              <a:srgbClr val="000066"/>
            </a:solidFill>
            <a:miter lim="800000"/>
            <a:headEnd/>
            <a:tailEnd/>
          </a:ln>
        </p:spPr>
        <p:txBody>
          <a:bodyPr anchor="ctr"/>
          <a:lstStyle/>
          <a:p>
            <a:pPr marL="185738" indent="-185738" algn="l">
              <a:buFontTx/>
              <a:buNone/>
            </a:pPr>
            <a:r>
              <a:rPr lang="es-ES" altLang="ca-ES" sz="1100">
                <a:solidFill>
                  <a:srgbClr val="000066"/>
                </a:solidFill>
              </a:rPr>
              <a:t>4.	Estimació de l’efecte preu</a:t>
            </a:r>
            <a:endParaRPr lang="en-US" altLang="ca-ES" sz="1100">
              <a:solidFill>
                <a:srgbClr val="000066"/>
              </a:solidFill>
            </a:endParaRPr>
          </a:p>
        </p:txBody>
      </p:sp>
      <p:sp>
        <p:nvSpPr>
          <p:cNvPr id="15367" name="Rectangle 8"/>
          <p:cNvSpPr>
            <a:spLocks noChangeArrowheads="1"/>
          </p:cNvSpPr>
          <p:nvPr/>
        </p:nvSpPr>
        <p:spPr bwMode="auto">
          <a:xfrm>
            <a:off x="0" y="5372100"/>
            <a:ext cx="1476375" cy="1081088"/>
          </a:xfrm>
          <a:prstGeom prst="rect">
            <a:avLst/>
          </a:prstGeom>
          <a:solidFill>
            <a:srgbClr val="000066"/>
          </a:solidFill>
          <a:ln w="6350">
            <a:solidFill>
              <a:srgbClr val="000066"/>
            </a:solidFill>
            <a:miter lim="800000"/>
            <a:headEnd/>
            <a:tailEnd/>
          </a:ln>
        </p:spPr>
        <p:txBody>
          <a:bodyPr anchor="ctr"/>
          <a:lstStyle/>
          <a:p>
            <a:pPr algn="l">
              <a:buFontTx/>
              <a:buNone/>
            </a:pPr>
            <a:r>
              <a:rPr lang="en-US" altLang="ca-ES" sz="1100">
                <a:solidFill>
                  <a:schemeClr val="bg1"/>
                </a:solidFill>
              </a:rPr>
              <a:t>5. Conclusions</a:t>
            </a:r>
          </a:p>
        </p:txBody>
      </p:sp>
      <p:sp>
        <p:nvSpPr>
          <p:cNvPr id="709641" name="Rectangle 9"/>
          <p:cNvSpPr>
            <a:spLocks noChangeArrowheads="1"/>
          </p:cNvSpPr>
          <p:nvPr/>
        </p:nvSpPr>
        <p:spPr bwMode="auto">
          <a:xfrm>
            <a:off x="1116013" y="188913"/>
            <a:ext cx="7740650" cy="722312"/>
          </a:xfrm>
          <a:prstGeom prst="rect">
            <a:avLst/>
          </a:prstGeom>
          <a:noFill/>
          <a:ln w="9525">
            <a:noFill/>
            <a:miter lim="800000"/>
            <a:headEnd/>
            <a:tailEnd/>
          </a:ln>
          <a:effectLst/>
        </p:spPr>
        <p:txBody>
          <a:bodyPr>
            <a:spAutoFit/>
          </a:bodyPr>
          <a:lstStyle>
            <a:lvl1pPr>
              <a:tabLst>
                <a:tab pos="2152650" algn="l"/>
              </a:tabLst>
              <a:defRPr sz="2400" b="1">
                <a:solidFill>
                  <a:schemeClr val="tx1"/>
                </a:solidFill>
                <a:latin typeface="Verdana" pitchFamily="34" charset="0"/>
                <a:cs typeface="Arial" pitchFamily="34" charset="0"/>
              </a:defRPr>
            </a:lvl1pPr>
            <a:lvl2pPr marL="742950" indent="-285750">
              <a:tabLst>
                <a:tab pos="2152650" algn="l"/>
              </a:tabLst>
              <a:defRPr sz="2400" b="1">
                <a:solidFill>
                  <a:schemeClr val="tx1"/>
                </a:solidFill>
                <a:latin typeface="Verdana" pitchFamily="34" charset="0"/>
                <a:cs typeface="Arial" pitchFamily="34" charset="0"/>
              </a:defRPr>
            </a:lvl2pPr>
            <a:lvl3pPr marL="1143000" indent="-228600">
              <a:tabLst>
                <a:tab pos="2152650" algn="l"/>
              </a:tabLst>
              <a:defRPr sz="2400" b="1">
                <a:solidFill>
                  <a:schemeClr val="tx1"/>
                </a:solidFill>
                <a:latin typeface="Verdana" pitchFamily="34" charset="0"/>
                <a:cs typeface="Arial" pitchFamily="34" charset="0"/>
              </a:defRPr>
            </a:lvl3pPr>
            <a:lvl4pPr marL="1600200" indent="-228600">
              <a:tabLst>
                <a:tab pos="2152650" algn="l"/>
              </a:tabLst>
              <a:defRPr sz="2400" b="1">
                <a:solidFill>
                  <a:schemeClr val="tx1"/>
                </a:solidFill>
                <a:latin typeface="Verdana" pitchFamily="34" charset="0"/>
                <a:cs typeface="Arial" pitchFamily="34" charset="0"/>
              </a:defRPr>
            </a:lvl4pPr>
            <a:lvl5pPr marL="2057400" indent="-228600">
              <a:tabLst>
                <a:tab pos="2152650" algn="l"/>
              </a:tabLst>
              <a:defRPr sz="2400" b="1">
                <a:solidFill>
                  <a:schemeClr val="tx1"/>
                </a:solidFill>
                <a:latin typeface="Verdana" pitchFamily="34" charset="0"/>
                <a:cs typeface="Arial" pitchFamily="34" charset="0"/>
              </a:defRPr>
            </a:lvl5pPr>
            <a:lvl6pPr marL="25146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6pPr>
            <a:lvl7pPr marL="29718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7pPr>
            <a:lvl8pPr marL="34290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8pPr>
            <a:lvl9pPr marL="38862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9pPr>
          </a:lstStyle>
          <a:p>
            <a:pPr>
              <a:lnSpc>
                <a:spcPct val="120000"/>
              </a:lnSpc>
              <a:buFontTx/>
              <a:buNone/>
              <a:defRPr/>
            </a:pPr>
            <a:r>
              <a:rPr lang="en-US" altLang="ca-ES" sz="1800" dirty="0" err="1" smtClean="0">
                <a:solidFill>
                  <a:srgbClr val="000066"/>
                </a:solidFill>
                <a:effectLst>
                  <a:outerShdw blurRad="38100" dist="38100" dir="2700000" algn="tl">
                    <a:srgbClr val="C0C0C0"/>
                  </a:outerShdw>
                </a:effectLst>
              </a:rPr>
              <a:t>L’impost</a:t>
            </a:r>
            <a:r>
              <a:rPr lang="en-US" altLang="ca-ES" sz="1800" dirty="0" smtClean="0">
                <a:solidFill>
                  <a:srgbClr val="000066"/>
                </a:solidFill>
                <a:effectLst>
                  <a:outerShdw blurRad="38100" dist="38100" dir="2700000" algn="tl">
                    <a:srgbClr val="C0C0C0"/>
                  </a:outerShdw>
                </a:effectLst>
              </a:rPr>
              <a:t> de </a:t>
            </a:r>
            <a:r>
              <a:rPr lang="en-US" altLang="ca-ES" sz="1800" dirty="0" err="1" smtClean="0">
                <a:solidFill>
                  <a:srgbClr val="000066"/>
                </a:solidFill>
                <a:effectLst>
                  <a:outerShdw blurRad="38100" dist="38100" dir="2700000" algn="tl">
                    <a:srgbClr val="C0C0C0"/>
                  </a:outerShdw>
                </a:effectLst>
              </a:rPr>
              <a:t>turisme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sostenible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i</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l’impacte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sobre</a:t>
            </a:r>
            <a:r>
              <a:rPr lang="en-US" altLang="ca-ES" sz="1800" dirty="0" smtClean="0">
                <a:solidFill>
                  <a:srgbClr val="000066"/>
                </a:solidFill>
                <a:effectLst>
                  <a:outerShdw blurRad="38100" dist="38100" dir="2700000" algn="tl">
                    <a:srgbClr val="C0C0C0"/>
                  </a:outerShdw>
                </a:effectLst>
              </a:rPr>
              <a:t> la </a:t>
            </a:r>
            <a:r>
              <a:rPr lang="en-US" altLang="ca-ES" sz="1800" dirty="0" err="1" smtClean="0">
                <a:solidFill>
                  <a:srgbClr val="000066"/>
                </a:solidFill>
                <a:effectLst>
                  <a:outerShdw blurRad="38100" dist="38100" dir="2700000" algn="tl">
                    <a:srgbClr val="C0C0C0"/>
                  </a:outerShdw>
                </a:effectLst>
              </a:rPr>
              <a:t>demanda</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turística</a:t>
            </a:r>
            <a:endParaRPr lang="ca-ES" altLang="ca-ES" sz="1800" dirty="0" smtClean="0">
              <a:solidFill>
                <a:srgbClr val="000066"/>
              </a:solidFill>
              <a:effectLst>
                <a:outerShdw blurRad="38100" dist="38100" dir="2700000" algn="tl">
                  <a:srgbClr val="C0C0C0"/>
                </a:outerShdw>
              </a:effectLst>
            </a:endParaRPr>
          </a:p>
        </p:txBody>
      </p:sp>
      <p:grpSp>
        <p:nvGrpSpPr>
          <p:cNvPr id="15369" name="Group 10"/>
          <p:cNvGrpSpPr>
            <a:grpSpLocks/>
          </p:cNvGrpSpPr>
          <p:nvPr/>
        </p:nvGrpSpPr>
        <p:grpSpPr bwMode="auto">
          <a:xfrm>
            <a:off x="144463" y="333375"/>
            <a:ext cx="1403350" cy="425450"/>
            <a:chOff x="1701" y="2917"/>
            <a:chExt cx="2631" cy="739"/>
          </a:xfrm>
        </p:grpSpPr>
        <p:pic>
          <p:nvPicPr>
            <p:cNvPr id="15374" name="Picture 11" descr="Universitat de les Illes Balears">
              <a:hlinkClick r:id="rId3"/>
            </p:cNvPr>
            <p:cNvPicPr>
              <a:picLocks noChangeAspect="1" noChangeArrowheads="1"/>
            </p:cNvPicPr>
            <p:nvPr/>
          </p:nvPicPr>
          <p:blipFill>
            <a:blip r:embed="rId4"/>
            <a:srcRect/>
            <a:stretch>
              <a:fillRect/>
            </a:stretch>
          </p:blipFill>
          <p:spPr bwMode="auto">
            <a:xfrm>
              <a:off x="2245" y="2917"/>
              <a:ext cx="1407" cy="377"/>
            </a:xfrm>
            <a:prstGeom prst="rect">
              <a:avLst/>
            </a:prstGeom>
            <a:noFill/>
            <a:ln w="9525">
              <a:noFill/>
              <a:miter lim="800000"/>
              <a:headEnd/>
              <a:tailEnd/>
            </a:ln>
          </p:spPr>
        </p:pic>
        <p:sp>
          <p:nvSpPr>
            <p:cNvPr id="709644" name="Rectangle 12"/>
            <p:cNvSpPr>
              <a:spLocks noChangeArrowheads="1"/>
            </p:cNvSpPr>
            <p:nvPr/>
          </p:nvSpPr>
          <p:spPr bwMode="auto">
            <a:xfrm>
              <a:off x="1701" y="3204"/>
              <a:ext cx="2631" cy="452"/>
            </a:xfrm>
            <a:prstGeom prst="rect">
              <a:avLst/>
            </a:prstGeom>
            <a:noFill/>
            <a:ln w="9525">
              <a:noFill/>
              <a:miter lim="800000"/>
              <a:headEnd/>
              <a:tailEnd/>
            </a:ln>
            <a:effectLst/>
          </p:spPr>
          <p:txBody>
            <a:bodyPr>
              <a:spAutoFit/>
            </a:bodyPr>
            <a:lstStyle/>
            <a:p>
              <a:pPr>
                <a:buFontTx/>
                <a:buNone/>
                <a:defRPr/>
              </a:pPr>
              <a:endParaRPr lang="ca-ES" sz="500" b="0" i="1">
                <a:solidFill>
                  <a:srgbClr val="CC3300"/>
                </a:solidFill>
                <a:latin typeface="Helvetica Neue" pitchFamily="1" charset="0"/>
              </a:endParaRPr>
            </a:p>
            <a:p>
              <a:pPr>
                <a:buFontTx/>
                <a:buNone/>
                <a:defRPr/>
              </a:pPr>
              <a:r>
                <a:rPr lang="es-ES_tradnl" sz="600">
                  <a:effectLst>
                    <a:outerShdw blurRad="38100" dist="38100" dir="2700000" algn="tl">
                      <a:srgbClr val="C0C0C0"/>
                    </a:outerShdw>
                  </a:effectLst>
                  <a:latin typeface="Times New Roman" pitchFamily="18" charset="0"/>
                  <a:cs typeface="Times New Roman" pitchFamily="18" charset="0"/>
                </a:rPr>
                <a:t>Departament d’Economia Aplicada</a:t>
              </a:r>
              <a:endParaRPr lang="es-ES_tradnl" sz="200" b="0">
                <a:latin typeface="Times New Roman" pitchFamily="18" charset="0"/>
                <a:cs typeface="Times New Roman" pitchFamily="18" charset="0"/>
              </a:endParaRPr>
            </a:p>
          </p:txBody>
        </p:sp>
      </p:grpSp>
      <p:sp>
        <p:nvSpPr>
          <p:cNvPr id="709645" name="Line 13"/>
          <p:cNvSpPr>
            <a:spLocks noChangeShapeType="1"/>
          </p:cNvSpPr>
          <p:nvPr/>
        </p:nvSpPr>
        <p:spPr bwMode="auto">
          <a:xfrm>
            <a:off x="1476375" y="6453188"/>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709646" name="Line 14"/>
          <p:cNvSpPr>
            <a:spLocks noChangeShapeType="1"/>
          </p:cNvSpPr>
          <p:nvPr/>
        </p:nvSpPr>
        <p:spPr bwMode="auto">
          <a:xfrm>
            <a:off x="1476375" y="1052513"/>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709647" name="Line 15"/>
          <p:cNvSpPr>
            <a:spLocks noChangeShapeType="1"/>
          </p:cNvSpPr>
          <p:nvPr/>
        </p:nvSpPr>
        <p:spPr bwMode="auto">
          <a:xfrm flipH="1">
            <a:off x="1476375" y="6453188"/>
            <a:ext cx="0" cy="404812"/>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15373" name="15 Rectángulo"/>
          <p:cNvSpPr>
            <a:spLocks noChangeArrowheads="1"/>
          </p:cNvSpPr>
          <p:nvPr/>
        </p:nvSpPr>
        <p:spPr bwMode="auto">
          <a:xfrm>
            <a:off x="2124075" y="1887538"/>
            <a:ext cx="6029325" cy="3862387"/>
          </a:xfrm>
          <a:prstGeom prst="rect">
            <a:avLst/>
          </a:prstGeom>
          <a:noFill/>
          <a:ln w="9525">
            <a:noFill/>
            <a:miter lim="800000"/>
            <a:headEnd/>
            <a:tailEnd/>
          </a:ln>
        </p:spPr>
        <p:txBody>
          <a:bodyPr>
            <a:spAutoFit/>
          </a:bodyPr>
          <a:lstStyle/>
          <a:p>
            <a:pPr marL="285750" indent="-285750" algn="just">
              <a:spcBef>
                <a:spcPts val="600"/>
              </a:spcBef>
              <a:buFont typeface="Arial" charset="0"/>
              <a:buChar char="•"/>
            </a:pPr>
            <a:r>
              <a:rPr lang="ca-ES" sz="1600" b="0"/>
              <a:t>Agafant com a referència la caracterització del turisme que va visitar les Illes Balears al 2014 i els punts clau del disseny de l’impost en referència a la quota tributària, les exempcions i les bonificacions, l’estimació </a:t>
            </a:r>
            <a:r>
              <a:rPr lang="ca-ES" sz="1600" b="0" i="1"/>
              <a:t>ceteris paribus </a:t>
            </a:r>
            <a:r>
              <a:rPr lang="ca-ES" sz="1600" b="0"/>
              <a:t>de la introducció de l’impost apunten a una caiguda de la demanda total (mesurada en termes d’estades) d’entre el 0,3% i 0,7%. </a:t>
            </a:r>
          </a:p>
          <a:p>
            <a:pPr marL="285750" indent="-285750" algn="just">
              <a:spcBef>
                <a:spcPts val="600"/>
              </a:spcBef>
              <a:buFont typeface="Arial" charset="0"/>
              <a:buChar char="•"/>
            </a:pPr>
            <a:r>
              <a:rPr lang="ca-ES" sz="1600" b="0"/>
              <a:t>Limitacions: És important assenyalar com l’estimació duta a terme en aquest estudi pren com a referència única i exclusivament l’efecte preu de l’Impost de Turisme Sostenible. El tractament mediàtic que es pugui fer de la introducció de l’impost en els països d’origen podria ser, de ben segur, un d’aquests factors no contemplats en aquest estudi.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236538" y="1581150"/>
            <a:ext cx="8893175" cy="1200150"/>
          </a:xfrm>
          <a:prstGeom prst="rect">
            <a:avLst/>
          </a:prstGeom>
          <a:noFill/>
          <a:ln w="9525">
            <a:noFill/>
            <a:miter lim="800000"/>
            <a:headEnd/>
            <a:tailEnd/>
          </a:ln>
        </p:spPr>
        <p:txBody>
          <a:bodyPr>
            <a:spAutoFit/>
          </a:bodyPr>
          <a:lstStyle/>
          <a:p>
            <a:pPr>
              <a:buFontTx/>
              <a:buNone/>
              <a:tabLst>
                <a:tab pos="2152650" algn="l"/>
              </a:tabLst>
            </a:pPr>
            <a:r>
              <a:rPr lang="ca-ES" sz="3600" b="0">
                <a:solidFill>
                  <a:srgbClr val="6B6BCF"/>
                </a:solidFill>
              </a:rPr>
              <a:t>L’impost de turisme sostenible i l’impacte sobre la demanda turística</a:t>
            </a:r>
          </a:p>
        </p:txBody>
      </p:sp>
      <p:sp>
        <p:nvSpPr>
          <p:cNvPr id="553987" name="Rectangle 3"/>
          <p:cNvSpPr>
            <a:spLocks noChangeArrowheads="1"/>
          </p:cNvSpPr>
          <p:nvPr/>
        </p:nvSpPr>
        <p:spPr bwMode="auto">
          <a:xfrm>
            <a:off x="2027238" y="3213100"/>
            <a:ext cx="5616575" cy="754063"/>
          </a:xfrm>
          <a:prstGeom prst="rect">
            <a:avLst/>
          </a:prstGeom>
          <a:noFill/>
          <a:ln w="9525">
            <a:noFill/>
            <a:miter lim="800000"/>
            <a:headEnd/>
            <a:tailEnd/>
          </a:ln>
          <a:effectLst/>
        </p:spPr>
        <p:txBody>
          <a:bodyPr>
            <a:spAutoFit/>
          </a:bodyPr>
          <a:lstStyle/>
          <a:p>
            <a:pPr>
              <a:buFontTx/>
              <a:buNone/>
              <a:defRPr/>
            </a:pPr>
            <a:endParaRPr lang="ca-ES" sz="1100" b="0" i="1" dirty="0">
              <a:solidFill>
                <a:srgbClr val="CC3300"/>
              </a:solidFill>
              <a:latin typeface="Helvetica Neue" pitchFamily="1" charset="0"/>
            </a:endParaRPr>
          </a:p>
          <a:p>
            <a:pPr>
              <a:buFontTx/>
              <a:buNone/>
              <a:defRPr/>
            </a:pPr>
            <a:endParaRPr lang="es-ES_tradnl" sz="1600" dirty="0">
              <a:effectLst>
                <a:outerShdw blurRad="38100" dist="38100" dir="2700000" algn="tl">
                  <a:srgbClr val="C0C0C0"/>
                </a:outerShdw>
              </a:effectLst>
            </a:endParaRPr>
          </a:p>
          <a:p>
            <a:pPr>
              <a:buFontTx/>
              <a:buNone/>
              <a:defRPr/>
            </a:pPr>
            <a:r>
              <a:rPr lang="es-ES_tradnl" sz="1600" dirty="0">
                <a:effectLst>
                  <a:outerShdw blurRad="38100" dist="38100" dir="2700000" algn="tl">
                    <a:srgbClr val="C0C0C0"/>
                  </a:outerShdw>
                </a:effectLst>
              </a:rPr>
              <a:t> Jaume Rosselló Nadal i Andreu Sansó Rosselló</a:t>
            </a:r>
            <a:endParaRPr lang="es-ES_tradnl" sz="900" b="0" dirty="0"/>
          </a:p>
        </p:txBody>
      </p:sp>
      <p:grpSp>
        <p:nvGrpSpPr>
          <p:cNvPr id="16388" name="Group 10"/>
          <p:cNvGrpSpPr>
            <a:grpSpLocks/>
          </p:cNvGrpSpPr>
          <p:nvPr/>
        </p:nvGrpSpPr>
        <p:grpSpPr bwMode="auto">
          <a:xfrm>
            <a:off x="2595563" y="4437063"/>
            <a:ext cx="4175125" cy="1100137"/>
            <a:chOff x="1701" y="2917"/>
            <a:chExt cx="2631" cy="693"/>
          </a:xfrm>
        </p:grpSpPr>
        <p:pic>
          <p:nvPicPr>
            <p:cNvPr id="16392" name="Picture 4" descr="Universitat de les Illes Balears">
              <a:hlinkClick r:id="rId3"/>
            </p:cNvPr>
            <p:cNvPicPr>
              <a:picLocks noChangeAspect="1" noChangeArrowheads="1"/>
            </p:cNvPicPr>
            <p:nvPr/>
          </p:nvPicPr>
          <p:blipFill>
            <a:blip r:embed="rId4"/>
            <a:srcRect/>
            <a:stretch>
              <a:fillRect/>
            </a:stretch>
          </p:blipFill>
          <p:spPr bwMode="auto">
            <a:xfrm>
              <a:off x="2245" y="2917"/>
              <a:ext cx="1407" cy="377"/>
            </a:xfrm>
            <a:prstGeom prst="rect">
              <a:avLst/>
            </a:prstGeom>
            <a:noFill/>
            <a:ln w="9525">
              <a:noFill/>
              <a:miter lim="800000"/>
              <a:headEnd/>
              <a:tailEnd/>
            </a:ln>
          </p:spPr>
        </p:pic>
        <p:sp>
          <p:nvSpPr>
            <p:cNvPr id="553993" name="Rectangle 9"/>
            <p:cNvSpPr>
              <a:spLocks noChangeArrowheads="1"/>
            </p:cNvSpPr>
            <p:nvPr/>
          </p:nvSpPr>
          <p:spPr bwMode="auto">
            <a:xfrm>
              <a:off x="1701" y="3203"/>
              <a:ext cx="2631" cy="407"/>
            </a:xfrm>
            <a:prstGeom prst="rect">
              <a:avLst/>
            </a:prstGeom>
            <a:noFill/>
            <a:ln w="9525">
              <a:noFill/>
              <a:miter lim="800000"/>
              <a:headEnd/>
              <a:tailEnd/>
            </a:ln>
            <a:effectLst/>
          </p:spPr>
          <p:txBody>
            <a:bodyPr>
              <a:spAutoFit/>
            </a:bodyPr>
            <a:lstStyle>
              <a:lvl1pPr>
                <a:defRPr sz="2400" b="1">
                  <a:solidFill>
                    <a:schemeClr val="tx1"/>
                  </a:solidFill>
                  <a:latin typeface="Verdana" pitchFamily="34" charset="0"/>
                  <a:cs typeface="Arial" pitchFamily="34" charset="0"/>
                </a:defRPr>
              </a:lvl1pPr>
              <a:lvl2pPr marL="742950" indent="-285750">
                <a:defRPr sz="2400" b="1">
                  <a:solidFill>
                    <a:schemeClr val="tx1"/>
                  </a:solidFill>
                  <a:latin typeface="Verdana" pitchFamily="34" charset="0"/>
                  <a:cs typeface="Arial" pitchFamily="34" charset="0"/>
                </a:defRPr>
              </a:lvl2pPr>
              <a:lvl3pPr marL="1143000" indent="-228600">
                <a:defRPr sz="2400" b="1">
                  <a:solidFill>
                    <a:schemeClr val="tx1"/>
                  </a:solidFill>
                  <a:latin typeface="Verdana" pitchFamily="34" charset="0"/>
                  <a:cs typeface="Arial" pitchFamily="34" charset="0"/>
                </a:defRPr>
              </a:lvl3pPr>
              <a:lvl4pPr marL="1600200" indent="-228600">
                <a:defRPr sz="2400" b="1">
                  <a:solidFill>
                    <a:schemeClr val="tx1"/>
                  </a:solidFill>
                  <a:latin typeface="Verdana" pitchFamily="34" charset="0"/>
                  <a:cs typeface="Arial" pitchFamily="34" charset="0"/>
                </a:defRPr>
              </a:lvl4pPr>
              <a:lvl5pPr marL="2057400" indent="-228600">
                <a:defRPr sz="2400" b="1">
                  <a:solidFill>
                    <a:schemeClr val="tx1"/>
                  </a:solidFill>
                  <a:latin typeface="Verdana" pitchFamily="34" charset="0"/>
                  <a:cs typeface="Arial" pitchFamily="34" charset="0"/>
                </a:defRPr>
              </a:lvl5pPr>
              <a:lvl6pPr marL="2514600" indent="-228600" algn="ctr" eaLnBrk="0" fontAlgn="base" hangingPunct="0">
                <a:spcBef>
                  <a:spcPct val="0"/>
                </a:spcBef>
                <a:spcAft>
                  <a:spcPct val="0"/>
                </a:spcAft>
                <a:buFont typeface="Arial" pitchFamily="34" charset="0"/>
                <a:defRPr sz="2400" b="1">
                  <a:solidFill>
                    <a:schemeClr val="tx1"/>
                  </a:solidFill>
                  <a:latin typeface="Verdana" pitchFamily="34" charset="0"/>
                  <a:cs typeface="Arial" pitchFamily="34" charset="0"/>
                </a:defRPr>
              </a:lvl6pPr>
              <a:lvl7pPr marL="2971800" indent="-228600" algn="ctr" eaLnBrk="0" fontAlgn="base" hangingPunct="0">
                <a:spcBef>
                  <a:spcPct val="0"/>
                </a:spcBef>
                <a:spcAft>
                  <a:spcPct val="0"/>
                </a:spcAft>
                <a:buFont typeface="Arial" pitchFamily="34" charset="0"/>
                <a:defRPr sz="2400" b="1">
                  <a:solidFill>
                    <a:schemeClr val="tx1"/>
                  </a:solidFill>
                  <a:latin typeface="Verdana" pitchFamily="34" charset="0"/>
                  <a:cs typeface="Arial" pitchFamily="34" charset="0"/>
                </a:defRPr>
              </a:lvl7pPr>
              <a:lvl8pPr marL="3429000" indent="-228600" algn="ctr" eaLnBrk="0" fontAlgn="base" hangingPunct="0">
                <a:spcBef>
                  <a:spcPct val="0"/>
                </a:spcBef>
                <a:spcAft>
                  <a:spcPct val="0"/>
                </a:spcAft>
                <a:buFont typeface="Arial" pitchFamily="34" charset="0"/>
                <a:defRPr sz="2400" b="1">
                  <a:solidFill>
                    <a:schemeClr val="tx1"/>
                  </a:solidFill>
                  <a:latin typeface="Verdana" pitchFamily="34" charset="0"/>
                  <a:cs typeface="Arial" pitchFamily="34" charset="0"/>
                </a:defRPr>
              </a:lvl8pPr>
              <a:lvl9pPr marL="3886200" indent="-228600" algn="ctr" eaLnBrk="0" fontAlgn="base" hangingPunct="0">
                <a:spcBef>
                  <a:spcPct val="0"/>
                </a:spcBef>
                <a:spcAft>
                  <a:spcPct val="0"/>
                </a:spcAft>
                <a:buFont typeface="Arial" pitchFamily="34" charset="0"/>
                <a:defRPr sz="2400" b="1">
                  <a:solidFill>
                    <a:schemeClr val="tx1"/>
                  </a:solidFill>
                  <a:latin typeface="Verdana" pitchFamily="34" charset="0"/>
                  <a:cs typeface="Arial" pitchFamily="34" charset="0"/>
                </a:defRPr>
              </a:lvl9pPr>
            </a:lstStyle>
            <a:p>
              <a:pPr>
                <a:buFontTx/>
                <a:buNone/>
                <a:defRPr/>
              </a:pPr>
              <a:endParaRPr lang="ca-ES" altLang="ca-ES" sz="1100" b="0" i="1" dirty="0" smtClean="0">
                <a:solidFill>
                  <a:srgbClr val="CC3300"/>
                </a:solidFill>
                <a:latin typeface="Helvetica Neue" pitchFamily="1" charset="0"/>
              </a:endParaRPr>
            </a:p>
            <a:p>
              <a:pPr>
                <a:buFontTx/>
                <a:buNone/>
                <a:defRPr/>
              </a:pPr>
              <a:r>
                <a:rPr lang="es-ES_tradnl" altLang="ca-ES" sz="1600" dirty="0" err="1" smtClean="0">
                  <a:effectLst>
                    <a:outerShdw blurRad="38100" dist="38100" dir="2700000" algn="tl">
                      <a:srgbClr val="C0C0C0"/>
                    </a:outerShdw>
                  </a:effectLst>
                  <a:latin typeface="Times New Roman" pitchFamily="18" charset="0"/>
                  <a:cs typeface="Times New Roman" pitchFamily="18" charset="0"/>
                </a:rPr>
                <a:t>Departament</a:t>
              </a:r>
              <a:r>
                <a:rPr lang="es-ES_tradnl" altLang="ca-ES" sz="1600" dirty="0" smtClean="0">
                  <a:effectLst>
                    <a:outerShdw blurRad="38100" dist="38100" dir="2700000" algn="tl">
                      <a:srgbClr val="C0C0C0"/>
                    </a:outerShdw>
                  </a:effectLst>
                  <a:latin typeface="Times New Roman" pitchFamily="18" charset="0"/>
                  <a:cs typeface="Times New Roman" pitchFamily="18" charset="0"/>
                </a:rPr>
                <a:t> </a:t>
              </a:r>
              <a:r>
                <a:rPr lang="es-ES_tradnl" altLang="ca-ES" sz="1600" dirty="0" err="1" smtClean="0">
                  <a:effectLst>
                    <a:outerShdw blurRad="38100" dist="38100" dir="2700000" algn="tl">
                      <a:srgbClr val="C0C0C0"/>
                    </a:outerShdw>
                  </a:effectLst>
                  <a:latin typeface="Times New Roman" pitchFamily="18" charset="0"/>
                  <a:cs typeface="Times New Roman" pitchFamily="18" charset="0"/>
                </a:rPr>
                <a:t>d’Economia</a:t>
              </a:r>
              <a:r>
                <a:rPr lang="es-ES_tradnl" altLang="ca-ES" sz="1600" dirty="0" smtClean="0">
                  <a:effectLst>
                    <a:outerShdw blurRad="38100" dist="38100" dir="2700000" algn="tl">
                      <a:srgbClr val="C0C0C0"/>
                    </a:outerShdw>
                  </a:effectLst>
                  <a:latin typeface="Times New Roman" pitchFamily="18" charset="0"/>
                  <a:cs typeface="Times New Roman" pitchFamily="18" charset="0"/>
                </a:rPr>
                <a:t> Aplicada</a:t>
              </a:r>
            </a:p>
            <a:p>
              <a:pPr>
                <a:buFontTx/>
                <a:buNone/>
                <a:defRPr/>
              </a:pPr>
              <a:endParaRPr lang="es-ES_tradnl" altLang="ca-ES" sz="900" b="0" dirty="0" smtClean="0">
                <a:latin typeface="Times New Roman" pitchFamily="18" charset="0"/>
                <a:cs typeface="Times New Roman" pitchFamily="18" charset="0"/>
              </a:endParaRPr>
            </a:p>
          </p:txBody>
        </p:sp>
      </p:grpSp>
      <p:sp>
        <p:nvSpPr>
          <p:cNvPr id="16389" name="Rectangle 11"/>
          <p:cNvSpPr>
            <a:spLocks noChangeArrowheads="1"/>
          </p:cNvSpPr>
          <p:nvPr/>
        </p:nvSpPr>
        <p:spPr bwMode="auto">
          <a:xfrm>
            <a:off x="3290888" y="5870575"/>
            <a:ext cx="3384550" cy="523875"/>
          </a:xfrm>
          <a:prstGeom prst="rect">
            <a:avLst/>
          </a:prstGeom>
          <a:noFill/>
          <a:ln w="6350" algn="ctr">
            <a:noFill/>
            <a:miter lim="800000"/>
            <a:headEnd/>
            <a:tailEnd/>
          </a:ln>
          <a:effectLst/>
        </p:spPr>
        <p:txBody>
          <a:bodyPr anchor="ctr">
            <a:spAutoFit/>
          </a:bodyPr>
          <a:lstStyle/>
          <a:p>
            <a:pPr>
              <a:buFontTx/>
              <a:buNone/>
            </a:pPr>
            <a:endParaRPr lang="es-ES_tradnl" altLang="ca-ES" sz="1400"/>
          </a:p>
          <a:p>
            <a:pPr>
              <a:buFontTx/>
              <a:buNone/>
            </a:pPr>
            <a:r>
              <a:rPr lang="es-ES_tradnl" altLang="ca-ES" sz="1400" b="0" i="1"/>
              <a:t>Octubre 2016 </a:t>
            </a:r>
          </a:p>
        </p:txBody>
      </p:sp>
      <p:sp>
        <p:nvSpPr>
          <p:cNvPr id="16390" name="AutoShape 13" descr="Resultat d'imatges de griffith university"/>
          <p:cNvSpPr>
            <a:spLocks noChangeAspect="1" noChangeArrowheads="1"/>
          </p:cNvSpPr>
          <p:nvPr/>
        </p:nvSpPr>
        <p:spPr bwMode="auto">
          <a:xfrm>
            <a:off x="4276725" y="2628900"/>
            <a:ext cx="304800" cy="304800"/>
          </a:xfrm>
          <a:prstGeom prst="rect">
            <a:avLst/>
          </a:prstGeom>
          <a:noFill/>
          <a:ln w="9525">
            <a:noFill/>
            <a:miter lim="800000"/>
            <a:headEnd/>
            <a:tailEnd/>
          </a:ln>
        </p:spPr>
        <p:txBody>
          <a:bodyPr/>
          <a:lstStyle/>
          <a:p>
            <a:pPr>
              <a:buFontTx/>
              <a:buNone/>
            </a:pPr>
            <a:endParaRPr lang="ca-ES" altLang="ca-ES"/>
          </a:p>
        </p:txBody>
      </p:sp>
      <p:sp>
        <p:nvSpPr>
          <p:cNvPr id="16391" name="AutoShape 13" descr="Resultat d'imatges de victoria university technology"/>
          <p:cNvSpPr>
            <a:spLocks noChangeAspect="1" noChangeArrowheads="1"/>
          </p:cNvSpPr>
          <p:nvPr/>
        </p:nvSpPr>
        <p:spPr bwMode="auto">
          <a:xfrm>
            <a:off x="4530725" y="-182563"/>
            <a:ext cx="304800" cy="304801"/>
          </a:xfrm>
          <a:prstGeom prst="rect">
            <a:avLst/>
          </a:prstGeom>
          <a:noFill/>
          <a:ln w="9525">
            <a:noFill/>
            <a:miter lim="800000"/>
            <a:headEnd/>
            <a:tailEnd/>
          </a:ln>
        </p:spPr>
        <p:txBody>
          <a:bodyPr/>
          <a:lstStyle/>
          <a:p>
            <a:pPr>
              <a:buFontTx/>
              <a:buNone/>
            </a:pPr>
            <a:endParaRPr lang="ca-ES" altLang="ca-E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47813" y="1987550"/>
            <a:ext cx="6119812" cy="431800"/>
          </a:xfrm>
          <a:prstGeom prst="rect">
            <a:avLst/>
          </a:prstGeom>
          <a:noFill/>
          <a:ln w="6350">
            <a:solidFill>
              <a:srgbClr val="000066"/>
            </a:solidFill>
            <a:miter lim="800000"/>
            <a:headEnd/>
            <a:tailEnd/>
          </a:ln>
        </p:spPr>
        <p:txBody>
          <a:bodyPr anchor="ctr"/>
          <a:lstStyle/>
          <a:p>
            <a:pPr marL="361950" indent="-361950" algn="l">
              <a:buFontTx/>
              <a:buNone/>
            </a:pPr>
            <a:r>
              <a:rPr lang="en-US" altLang="ca-ES" sz="1600">
                <a:solidFill>
                  <a:srgbClr val="000066"/>
                </a:solidFill>
              </a:rPr>
              <a:t>1.	Introducció</a:t>
            </a:r>
          </a:p>
        </p:txBody>
      </p:sp>
      <p:sp>
        <p:nvSpPr>
          <p:cNvPr id="3075" name="Rectangle 4"/>
          <p:cNvSpPr>
            <a:spLocks noChangeArrowheads="1"/>
          </p:cNvSpPr>
          <p:nvPr/>
        </p:nvSpPr>
        <p:spPr bwMode="auto">
          <a:xfrm>
            <a:off x="1547813" y="2563813"/>
            <a:ext cx="6119812" cy="431800"/>
          </a:xfrm>
          <a:prstGeom prst="rect">
            <a:avLst/>
          </a:prstGeom>
          <a:noFill/>
          <a:ln w="6350">
            <a:solidFill>
              <a:srgbClr val="000066"/>
            </a:solidFill>
            <a:miter lim="800000"/>
            <a:headEnd/>
            <a:tailEnd/>
          </a:ln>
        </p:spPr>
        <p:txBody>
          <a:bodyPr anchor="ctr"/>
          <a:lstStyle/>
          <a:p>
            <a:pPr marL="361950" indent="-361950" algn="l">
              <a:buFontTx/>
              <a:buNone/>
            </a:pPr>
            <a:r>
              <a:rPr lang="en-US" altLang="ca-ES" sz="1600">
                <a:solidFill>
                  <a:srgbClr val="000066"/>
                </a:solidFill>
              </a:rPr>
              <a:t>2.	Fonaments</a:t>
            </a:r>
          </a:p>
        </p:txBody>
      </p:sp>
      <p:sp>
        <p:nvSpPr>
          <p:cNvPr id="3076" name="Rectangle 10"/>
          <p:cNvSpPr>
            <a:spLocks noChangeArrowheads="1"/>
          </p:cNvSpPr>
          <p:nvPr/>
        </p:nvSpPr>
        <p:spPr bwMode="auto">
          <a:xfrm>
            <a:off x="122238" y="6521450"/>
            <a:ext cx="306387" cy="336550"/>
          </a:xfrm>
          <a:prstGeom prst="rect">
            <a:avLst/>
          </a:prstGeom>
          <a:noFill/>
          <a:ln w="9525">
            <a:noFill/>
            <a:miter lim="800000"/>
            <a:headEnd/>
            <a:tailEnd/>
          </a:ln>
        </p:spPr>
        <p:txBody>
          <a:bodyPr wrap="none">
            <a:spAutoFit/>
          </a:bodyPr>
          <a:lstStyle/>
          <a:p>
            <a:pPr algn="r">
              <a:buFontTx/>
              <a:buNone/>
            </a:pPr>
            <a:fld id="{B9638526-5477-441C-82A4-BCE74C3A9819}" type="slidenum">
              <a:rPr lang="es-ES_tradnl" altLang="ca-ES" sz="1600">
                <a:solidFill>
                  <a:srgbClr val="000066"/>
                </a:solidFill>
                <a:latin typeface="Helvetica Neue" pitchFamily="1" charset="0"/>
              </a:rPr>
              <a:pPr algn="r">
                <a:buFontTx/>
                <a:buNone/>
              </a:pPr>
              <a:t>2</a:t>
            </a:fld>
            <a:endParaRPr lang="es-ES_tradnl" altLang="ca-ES" sz="1400">
              <a:solidFill>
                <a:srgbClr val="000066"/>
              </a:solidFill>
              <a:latin typeface="Helvetica Neue" pitchFamily="1" charset="0"/>
            </a:endParaRPr>
          </a:p>
        </p:txBody>
      </p:sp>
      <p:sp>
        <p:nvSpPr>
          <p:cNvPr id="3077" name="Rectangle 12"/>
          <p:cNvSpPr>
            <a:spLocks noChangeArrowheads="1"/>
          </p:cNvSpPr>
          <p:nvPr/>
        </p:nvSpPr>
        <p:spPr bwMode="auto">
          <a:xfrm>
            <a:off x="1547813" y="3140075"/>
            <a:ext cx="6119812" cy="433388"/>
          </a:xfrm>
          <a:prstGeom prst="rect">
            <a:avLst/>
          </a:prstGeom>
          <a:noFill/>
          <a:ln w="6350">
            <a:solidFill>
              <a:srgbClr val="000066"/>
            </a:solidFill>
            <a:miter lim="800000"/>
            <a:headEnd/>
            <a:tailEnd/>
          </a:ln>
        </p:spPr>
        <p:txBody>
          <a:bodyPr anchor="ctr"/>
          <a:lstStyle/>
          <a:p>
            <a:pPr marL="361950" indent="-361950" algn="l">
              <a:buFontTx/>
              <a:buNone/>
            </a:pPr>
            <a:r>
              <a:rPr lang="en-US" altLang="ca-ES" sz="1600">
                <a:solidFill>
                  <a:srgbClr val="000066"/>
                </a:solidFill>
              </a:rPr>
              <a:t>3.	Elasticitat Preu a Espanya i a Balears</a:t>
            </a:r>
          </a:p>
        </p:txBody>
      </p:sp>
      <p:sp>
        <p:nvSpPr>
          <p:cNvPr id="3078" name="Rectangle 13"/>
          <p:cNvSpPr>
            <a:spLocks noChangeArrowheads="1"/>
          </p:cNvSpPr>
          <p:nvPr/>
        </p:nvSpPr>
        <p:spPr bwMode="auto">
          <a:xfrm>
            <a:off x="1547813" y="3716338"/>
            <a:ext cx="6119812" cy="431800"/>
          </a:xfrm>
          <a:prstGeom prst="rect">
            <a:avLst/>
          </a:prstGeom>
          <a:noFill/>
          <a:ln w="6350">
            <a:solidFill>
              <a:srgbClr val="000066"/>
            </a:solidFill>
            <a:miter lim="800000"/>
            <a:headEnd/>
            <a:tailEnd/>
          </a:ln>
        </p:spPr>
        <p:txBody>
          <a:bodyPr anchor="ctr"/>
          <a:lstStyle/>
          <a:p>
            <a:pPr marL="361950" indent="-361950" algn="l">
              <a:buFontTx/>
              <a:buNone/>
            </a:pPr>
            <a:r>
              <a:rPr lang="en-US" altLang="ca-ES" sz="1600">
                <a:solidFill>
                  <a:srgbClr val="000066"/>
                </a:solidFill>
              </a:rPr>
              <a:t>4.	Estimació de l’efecte preu</a:t>
            </a:r>
          </a:p>
        </p:txBody>
      </p:sp>
      <p:sp>
        <p:nvSpPr>
          <p:cNvPr id="3079" name="Rectangle 14"/>
          <p:cNvSpPr>
            <a:spLocks noChangeArrowheads="1"/>
          </p:cNvSpPr>
          <p:nvPr/>
        </p:nvSpPr>
        <p:spPr bwMode="auto">
          <a:xfrm>
            <a:off x="1547813" y="4292600"/>
            <a:ext cx="6119812" cy="431800"/>
          </a:xfrm>
          <a:prstGeom prst="rect">
            <a:avLst/>
          </a:prstGeom>
          <a:noFill/>
          <a:ln w="6350">
            <a:solidFill>
              <a:srgbClr val="000066"/>
            </a:solidFill>
            <a:miter lim="800000"/>
            <a:headEnd/>
            <a:tailEnd/>
          </a:ln>
        </p:spPr>
        <p:txBody>
          <a:bodyPr anchor="ctr"/>
          <a:lstStyle/>
          <a:p>
            <a:pPr marL="361950" indent="-361950" algn="l">
              <a:buFontTx/>
              <a:buNone/>
            </a:pPr>
            <a:r>
              <a:rPr lang="en-US" altLang="ca-ES" sz="1600">
                <a:solidFill>
                  <a:srgbClr val="000066"/>
                </a:solidFill>
              </a:rPr>
              <a:t>5.	Conclusions</a:t>
            </a:r>
          </a:p>
        </p:txBody>
      </p:sp>
      <p:sp>
        <p:nvSpPr>
          <p:cNvPr id="556047" name="Rectangle 15"/>
          <p:cNvSpPr>
            <a:spLocks noChangeArrowheads="1"/>
          </p:cNvSpPr>
          <p:nvPr/>
        </p:nvSpPr>
        <p:spPr bwMode="auto">
          <a:xfrm>
            <a:off x="1116013" y="188913"/>
            <a:ext cx="7740650" cy="722312"/>
          </a:xfrm>
          <a:prstGeom prst="rect">
            <a:avLst/>
          </a:prstGeom>
          <a:noFill/>
          <a:ln w="9525">
            <a:noFill/>
            <a:miter lim="800000"/>
            <a:headEnd/>
            <a:tailEnd/>
          </a:ln>
          <a:effectLst/>
        </p:spPr>
        <p:txBody>
          <a:bodyPr>
            <a:spAutoFit/>
          </a:bodyPr>
          <a:lstStyle>
            <a:lvl1pPr>
              <a:tabLst>
                <a:tab pos="2152650" algn="l"/>
              </a:tabLst>
              <a:defRPr sz="2400" b="1">
                <a:solidFill>
                  <a:schemeClr val="tx1"/>
                </a:solidFill>
                <a:latin typeface="Verdana" pitchFamily="34" charset="0"/>
                <a:cs typeface="Arial" pitchFamily="34" charset="0"/>
              </a:defRPr>
            </a:lvl1pPr>
            <a:lvl2pPr marL="742950" indent="-285750">
              <a:tabLst>
                <a:tab pos="2152650" algn="l"/>
              </a:tabLst>
              <a:defRPr sz="2400" b="1">
                <a:solidFill>
                  <a:schemeClr val="tx1"/>
                </a:solidFill>
                <a:latin typeface="Verdana" pitchFamily="34" charset="0"/>
                <a:cs typeface="Arial" pitchFamily="34" charset="0"/>
              </a:defRPr>
            </a:lvl2pPr>
            <a:lvl3pPr marL="1143000" indent="-228600">
              <a:tabLst>
                <a:tab pos="2152650" algn="l"/>
              </a:tabLst>
              <a:defRPr sz="2400" b="1">
                <a:solidFill>
                  <a:schemeClr val="tx1"/>
                </a:solidFill>
                <a:latin typeface="Verdana" pitchFamily="34" charset="0"/>
                <a:cs typeface="Arial" pitchFamily="34" charset="0"/>
              </a:defRPr>
            </a:lvl3pPr>
            <a:lvl4pPr marL="1600200" indent="-228600">
              <a:tabLst>
                <a:tab pos="2152650" algn="l"/>
              </a:tabLst>
              <a:defRPr sz="2400" b="1">
                <a:solidFill>
                  <a:schemeClr val="tx1"/>
                </a:solidFill>
                <a:latin typeface="Verdana" pitchFamily="34" charset="0"/>
                <a:cs typeface="Arial" pitchFamily="34" charset="0"/>
              </a:defRPr>
            </a:lvl4pPr>
            <a:lvl5pPr marL="2057400" indent="-228600">
              <a:tabLst>
                <a:tab pos="2152650" algn="l"/>
              </a:tabLst>
              <a:defRPr sz="2400" b="1">
                <a:solidFill>
                  <a:schemeClr val="tx1"/>
                </a:solidFill>
                <a:latin typeface="Verdana" pitchFamily="34" charset="0"/>
                <a:cs typeface="Arial" pitchFamily="34" charset="0"/>
              </a:defRPr>
            </a:lvl5pPr>
            <a:lvl6pPr marL="25146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6pPr>
            <a:lvl7pPr marL="29718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7pPr>
            <a:lvl8pPr marL="34290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8pPr>
            <a:lvl9pPr marL="38862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9pPr>
          </a:lstStyle>
          <a:p>
            <a:pPr>
              <a:lnSpc>
                <a:spcPct val="120000"/>
              </a:lnSpc>
              <a:buFontTx/>
              <a:buNone/>
              <a:defRPr/>
            </a:pPr>
            <a:r>
              <a:rPr lang="en-US" altLang="ca-ES" sz="1800" dirty="0" err="1" smtClean="0">
                <a:solidFill>
                  <a:srgbClr val="000066"/>
                </a:solidFill>
                <a:effectLst>
                  <a:outerShdw blurRad="38100" dist="38100" dir="2700000" algn="tl">
                    <a:srgbClr val="C0C0C0"/>
                  </a:outerShdw>
                </a:effectLst>
              </a:rPr>
              <a:t>L’impost</a:t>
            </a:r>
            <a:r>
              <a:rPr lang="en-US" altLang="ca-ES" sz="1800" dirty="0" smtClean="0">
                <a:solidFill>
                  <a:srgbClr val="000066"/>
                </a:solidFill>
                <a:effectLst>
                  <a:outerShdw blurRad="38100" dist="38100" dir="2700000" algn="tl">
                    <a:srgbClr val="C0C0C0"/>
                  </a:outerShdw>
                </a:effectLst>
              </a:rPr>
              <a:t> de </a:t>
            </a:r>
            <a:r>
              <a:rPr lang="en-US" altLang="ca-ES" sz="1800" dirty="0" err="1" smtClean="0">
                <a:solidFill>
                  <a:srgbClr val="000066"/>
                </a:solidFill>
                <a:effectLst>
                  <a:outerShdw blurRad="38100" dist="38100" dir="2700000" algn="tl">
                    <a:srgbClr val="C0C0C0"/>
                  </a:outerShdw>
                </a:effectLst>
              </a:rPr>
              <a:t>turisme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sostenible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i</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l’impacte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sobre</a:t>
            </a:r>
            <a:r>
              <a:rPr lang="en-US" altLang="ca-ES" sz="1800" dirty="0" smtClean="0">
                <a:solidFill>
                  <a:srgbClr val="000066"/>
                </a:solidFill>
                <a:effectLst>
                  <a:outerShdw blurRad="38100" dist="38100" dir="2700000" algn="tl">
                    <a:srgbClr val="C0C0C0"/>
                  </a:outerShdw>
                </a:effectLst>
              </a:rPr>
              <a:t> la </a:t>
            </a:r>
            <a:r>
              <a:rPr lang="en-US" altLang="ca-ES" sz="1800" dirty="0" err="1" smtClean="0">
                <a:solidFill>
                  <a:srgbClr val="000066"/>
                </a:solidFill>
                <a:effectLst>
                  <a:outerShdw blurRad="38100" dist="38100" dir="2700000" algn="tl">
                    <a:srgbClr val="C0C0C0"/>
                  </a:outerShdw>
                </a:effectLst>
              </a:rPr>
              <a:t>demanda</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turística</a:t>
            </a:r>
            <a:endParaRPr lang="ca-ES" altLang="ca-ES" sz="1800" dirty="0" smtClean="0">
              <a:solidFill>
                <a:srgbClr val="000066"/>
              </a:solidFill>
              <a:effectLst>
                <a:outerShdw blurRad="38100" dist="38100" dir="2700000" algn="tl">
                  <a:srgbClr val="C0C0C0"/>
                </a:outerShdw>
              </a:effectLst>
            </a:endParaRPr>
          </a:p>
        </p:txBody>
      </p:sp>
      <p:grpSp>
        <p:nvGrpSpPr>
          <p:cNvPr id="3081" name="Group 16"/>
          <p:cNvGrpSpPr>
            <a:grpSpLocks/>
          </p:cNvGrpSpPr>
          <p:nvPr/>
        </p:nvGrpSpPr>
        <p:grpSpPr bwMode="auto">
          <a:xfrm>
            <a:off x="144463" y="333375"/>
            <a:ext cx="1403350" cy="425450"/>
            <a:chOff x="1701" y="2917"/>
            <a:chExt cx="2631" cy="739"/>
          </a:xfrm>
        </p:grpSpPr>
        <p:pic>
          <p:nvPicPr>
            <p:cNvPr id="3083" name="Picture 17" descr="Universitat de les Illes Balears">
              <a:hlinkClick r:id="rId3"/>
            </p:cNvPr>
            <p:cNvPicPr>
              <a:picLocks noChangeAspect="1" noChangeArrowheads="1"/>
            </p:cNvPicPr>
            <p:nvPr/>
          </p:nvPicPr>
          <p:blipFill>
            <a:blip r:embed="rId4"/>
            <a:srcRect/>
            <a:stretch>
              <a:fillRect/>
            </a:stretch>
          </p:blipFill>
          <p:spPr bwMode="auto">
            <a:xfrm>
              <a:off x="2245" y="2917"/>
              <a:ext cx="1407" cy="377"/>
            </a:xfrm>
            <a:prstGeom prst="rect">
              <a:avLst/>
            </a:prstGeom>
            <a:noFill/>
            <a:ln w="9525">
              <a:noFill/>
              <a:miter lim="800000"/>
              <a:headEnd/>
              <a:tailEnd/>
            </a:ln>
          </p:spPr>
        </p:pic>
        <p:sp>
          <p:nvSpPr>
            <p:cNvPr id="556050" name="Rectangle 18"/>
            <p:cNvSpPr>
              <a:spLocks noChangeArrowheads="1"/>
            </p:cNvSpPr>
            <p:nvPr/>
          </p:nvSpPr>
          <p:spPr bwMode="auto">
            <a:xfrm>
              <a:off x="1701" y="3204"/>
              <a:ext cx="2631" cy="452"/>
            </a:xfrm>
            <a:prstGeom prst="rect">
              <a:avLst/>
            </a:prstGeom>
            <a:noFill/>
            <a:ln w="9525">
              <a:noFill/>
              <a:miter lim="800000"/>
              <a:headEnd/>
              <a:tailEnd/>
            </a:ln>
            <a:effectLst/>
          </p:spPr>
          <p:txBody>
            <a:bodyPr>
              <a:spAutoFit/>
            </a:bodyPr>
            <a:lstStyle/>
            <a:p>
              <a:pPr>
                <a:buFontTx/>
                <a:buNone/>
                <a:defRPr/>
              </a:pPr>
              <a:endParaRPr lang="ca-ES" sz="500" b="0" i="1">
                <a:solidFill>
                  <a:srgbClr val="CC3300"/>
                </a:solidFill>
                <a:latin typeface="Helvetica Neue" pitchFamily="1" charset="0"/>
              </a:endParaRPr>
            </a:p>
            <a:p>
              <a:pPr>
                <a:buFontTx/>
                <a:buNone/>
                <a:defRPr/>
              </a:pPr>
              <a:r>
                <a:rPr lang="es-ES_tradnl" sz="600">
                  <a:effectLst>
                    <a:outerShdw blurRad="38100" dist="38100" dir="2700000" algn="tl">
                      <a:srgbClr val="C0C0C0"/>
                    </a:outerShdw>
                  </a:effectLst>
                  <a:latin typeface="Times New Roman" pitchFamily="18" charset="0"/>
                  <a:cs typeface="Times New Roman" pitchFamily="18" charset="0"/>
                </a:rPr>
                <a:t>Departament d’Economia Aplicada</a:t>
              </a:r>
              <a:endParaRPr lang="es-ES_tradnl" sz="200" b="0">
                <a:latin typeface="Times New Roman" pitchFamily="18" charset="0"/>
                <a:cs typeface="Times New Roman" pitchFamily="18" charset="0"/>
              </a:endParaRPr>
            </a:p>
          </p:txBody>
        </p:sp>
      </p:grpSp>
      <p:sp>
        <p:nvSpPr>
          <p:cNvPr id="556051" name="Line 19"/>
          <p:cNvSpPr>
            <a:spLocks noChangeShapeType="1"/>
          </p:cNvSpPr>
          <p:nvPr/>
        </p:nvSpPr>
        <p:spPr bwMode="auto">
          <a:xfrm>
            <a:off x="1476375" y="1052513"/>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ChangeArrowheads="1"/>
          </p:cNvSpPr>
          <p:nvPr/>
        </p:nvSpPr>
        <p:spPr bwMode="auto">
          <a:xfrm>
            <a:off x="0" y="1052513"/>
            <a:ext cx="1476375" cy="1081087"/>
          </a:xfrm>
          <a:prstGeom prst="rect">
            <a:avLst/>
          </a:prstGeom>
          <a:solidFill>
            <a:srgbClr val="000066"/>
          </a:solidFill>
          <a:ln w="6350">
            <a:solidFill>
              <a:srgbClr val="000066"/>
            </a:solidFill>
            <a:miter lim="800000"/>
            <a:headEnd/>
            <a:tailEnd/>
          </a:ln>
        </p:spPr>
        <p:txBody>
          <a:bodyPr anchor="ctr"/>
          <a:lstStyle/>
          <a:p>
            <a:pPr marL="361950" indent="-361950" algn="l">
              <a:buFontTx/>
              <a:buNone/>
            </a:pPr>
            <a:r>
              <a:rPr lang="en-US" altLang="ca-ES" sz="1100">
                <a:solidFill>
                  <a:schemeClr val="bg1"/>
                </a:solidFill>
              </a:rPr>
              <a:t>1.	Introducció</a:t>
            </a:r>
          </a:p>
        </p:txBody>
      </p:sp>
      <p:sp>
        <p:nvSpPr>
          <p:cNvPr id="4099" name="Rectangle 4"/>
          <p:cNvSpPr>
            <a:spLocks noChangeArrowheads="1"/>
          </p:cNvSpPr>
          <p:nvPr/>
        </p:nvSpPr>
        <p:spPr bwMode="auto">
          <a:xfrm>
            <a:off x="0" y="2132013"/>
            <a:ext cx="1476375" cy="1081087"/>
          </a:xfrm>
          <a:prstGeom prst="rect">
            <a:avLst/>
          </a:prstGeom>
          <a:noFill/>
          <a:ln w="6350">
            <a:solidFill>
              <a:srgbClr val="000066"/>
            </a:solidFill>
            <a:miter lim="800000"/>
            <a:headEnd/>
            <a:tailEnd/>
          </a:ln>
        </p:spPr>
        <p:txBody>
          <a:bodyPr anchor="ctr"/>
          <a:lstStyle/>
          <a:p>
            <a:pPr marL="177800" indent="-177800" algn="l">
              <a:buFontTx/>
              <a:buNone/>
            </a:pPr>
            <a:r>
              <a:rPr lang="en-US" altLang="ca-ES" sz="1100">
                <a:solidFill>
                  <a:srgbClr val="000066"/>
                </a:solidFill>
              </a:rPr>
              <a:t>2.	Fonaments</a:t>
            </a:r>
          </a:p>
        </p:txBody>
      </p:sp>
      <p:sp>
        <p:nvSpPr>
          <p:cNvPr id="4100" name="Rectangle 5"/>
          <p:cNvSpPr>
            <a:spLocks noChangeArrowheads="1"/>
          </p:cNvSpPr>
          <p:nvPr/>
        </p:nvSpPr>
        <p:spPr bwMode="auto">
          <a:xfrm>
            <a:off x="1116013" y="6521450"/>
            <a:ext cx="306387" cy="336550"/>
          </a:xfrm>
          <a:prstGeom prst="rect">
            <a:avLst/>
          </a:prstGeom>
          <a:noFill/>
          <a:ln w="9525">
            <a:noFill/>
            <a:miter lim="800000"/>
            <a:headEnd/>
            <a:tailEnd/>
          </a:ln>
        </p:spPr>
        <p:txBody>
          <a:bodyPr wrap="none">
            <a:spAutoFit/>
          </a:bodyPr>
          <a:lstStyle/>
          <a:p>
            <a:pPr algn="r">
              <a:buFontTx/>
              <a:buNone/>
            </a:pPr>
            <a:fld id="{5DC81185-D38D-45FA-997C-5B3D6C966CFB}" type="slidenum">
              <a:rPr lang="es-ES_tradnl" altLang="ca-ES" sz="1600">
                <a:solidFill>
                  <a:srgbClr val="000066"/>
                </a:solidFill>
                <a:latin typeface="Helvetica Neue" pitchFamily="1" charset="0"/>
              </a:rPr>
              <a:pPr algn="r">
                <a:buFontTx/>
                <a:buNone/>
              </a:pPr>
              <a:t>3</a:t>
            </a:fld>
            <a:endParaRPr lang="es-ES_tradnl" altLang="ca-ES" sz="1400">
              <a:solidFill>
                <a:srgbClr val="000066"/>
              </a:solidFill>
              <a:latin typeface="Helvetica Neue" pitchFamily="1" charset="0"/>
            </a:endParaRPr>
          </a:p>
        </p:txBody>
      </p:sp>
      <p:sp>
        <p:nvSpPr>
          <p:cNvPr id="4101" name="Rectangle 6"/>
          <p:cNvSpPr>
            <a:spLocks noChangeArrowheads="1"/>
          </p:cNvSpPr>
          <p:nvPr/>
        </p:nvSpPr>
        <p:spPr bwMode="auto">
          <a:xfrm>
            <a:off x="0" y="3211513"/>
            <a:ext cx="1476375" cy="1081087"/>
          </a:xfrm>
          <a:prstGeom prst="rect">
            <a:avLst/>
          </a:prstGeom>
          <a:noFill/>
          <a:ln w="6350">
            <a:solidFill>
              <a:srgbClr val="000066"/>
            </a:solidFill>
            <a:miter lim="800000"/>
            <a:headEnd/>
            <a:tailEnd/>
          </a:ln>
        </p:spPr>
        <p:txBody>
          <a:bodyPr anchor="ctr"/>
          <a:lstStyle/>
          <a:p>
            <a:pPr marL="177800" indent="-177800" algn="l">
              <a:buFontTx/>
              <a:buNone/>
            </a:pPr>
            <a:r>
              <a:rPr lang="en-US" altLang="ca-ES" sz="1100">
                <a:solidFill>
                  <a:srgbClr val="000066"/>
                </a:solidFill>
              </a:rPr>
              <a:t>3.	Elasticitat Preu a Espanya i a Balears</a:t>
            </a:r>
          </a:p>
        </p:txBody>
      </p:sp>
      <p:sp>
        <p:nvSpPr>
          <p:cNvPr id="4102" name="Rectangle 7"/>
          <p:cNvSpPr>
            <a:spLocks noChangeArrowheads="1"/>
          </p:cNvSpPr>
          <p:nvPr/>
        </p:nvSpPr>
        <p:spPr bwMode="auto">
          <a:xfrm>
            <a:off x="0" y="4292600"/>
            <a:ext cx="1476375" cy="1081088"/>
          </a:xfrm>
          <a:prstGeom prst="rect">
            <a:avLst/>
          </a:prstGeom>
          <a:noFill/>
          <a:ln w="6350">
            <a:solidFill>
              <a:srgbClr val="000066"/>
            </a:solidFill>
            <a:miter lim="800000"/>
            <a:headEnd/>
            <a:tailEnd/>
          </a:ln>
        </p:spPr>
        <p:txBody>
          <a:bodyPr anchor="ctr"/>
          <a:lstStyle/>
          <a:p>
            <a:pPr marL="185738" indent="-185738" algn="l">
              <a:buFontTx/>
              <a:buNone/>
            </a:pPr>
            <a:r>
              <a:rPr lang="es-ES" altLang="ca-ES" sz="1100">
                <a:solidFill>
                  <a:srgbClr val="000066"/>
                </a:solidFill>
              </a:rPr>
              <a:t>4.	Estimació de l’efecte preu</a:t>
            </a:r>
            <a:endParaRPr lang="en-US" altLang="ca-ES" sz="1100">
              <a:solidFill>
                <a:srgbClr val="000066"/>
              </a:solidFill>
            </a:endParaRPr>
          </a:p>
        </p:txBody>
      </p:sp>
      <p:sp>
        <p:nvSpPr>
          <p:cNvPr id="4103" name="Rectangle 8"/>
          <p:cNvSpPr>
            <a:spLocks noChangeArrowheads="1"/>
          </p:cNvSpPr>
          <p:nvPr/>
        </p:nvSpPr>
        <p:spPr bwMode="auto">
          <a:xfrm>
            <a:off x="0" y="5372100"/>
            <a:ext cx="1476375" cy="1081088"/>
          </a:xfrm>
          <a:prstGeom prst="rect">
            <a:avLst/>
          </a:prstGeom>
          <a:noFill/>
          <a:ln w="6350">
            <a:solidFill>
              <a:srgbClr val="000066"/>
            </a:solidFill>
            <a:miter lim="800000"/>
            <a:headEnd/>
            <a:tailEnd/>
          </a:ln>
        </p:spPr>
        <p:txBody>
          <a:bodyPr anchor="ctr"/>
          <a:lstStyle/>
          <a:p>
            <a:pPr algn="l">
              <a:buFontTx/>
              <a:buNone/>
            </a:pPr>
            <a:r>
              <a:rPr lang="en-US" altLang="ca-ES" sz="1100">
                <a:solidFill>
                  <a:srgbClr val="000066"/>
                </a:solidFill>
              </a:rPr>
              <a:t>5. Conclusions</a:t>
            </a:r>
          </a:p>
        </p:txBody>
      </p:sp>
      <p:sp>
        <p:nvSpPr>
          <p:cNvPr id="699401" name="Rectangle 9"/>
          <p:cNvSpPr>
            <a:spLocks noChangeArrowheads="1"/>
          </p:cNvSpPr>
          <p:nvPr/>
        </p:nvSpPr>
        <p:spPr bwMode="auto">
          <a:xfrm>
            <a:off x="1116013" y="188913"/>
            <a:ext cx="7740650" cy="752475"/>
          </a:xfrm>
          <a:prstGeom prst="rect">
            <a:avLst/>
          </a:prstGeom>
          <a:noFill/>
          <a:ln w="9525">
            <a:noFill/>
            <a:miter lim="800000"/>
            <a:headEnd/>
            <a:tailEnd/>
          </a:ln>
          <a:effectLst/>
        </p:spPr>
        <p:txBody>
          <a:bodyPr>
            <a:spAutoFit/>
          </a:bodyPr>
          <a:lstStyle>
            <a:lvl1pPr>
              <a:tabLst>
                <a:tab pos="2152650" algn="l"/>
              </a:tabLst>
              <a:defRPr sz="2400" b="1">
                <a:solidFill>
                  <a:schemeClr val="tx1"/>
                </a:solidFill>
                <a:latin typeface="Verdana" pitchFamily="34" charset="0"/>
                <a:cs typeface="Arial" pitchFamily="34" charset="0"/>
              </a:defRPr>
            </a:lvl1pPr>
            <a:lvl2pPr marL="742950" indent="-285750">
              <a:tabLst>
                <a:tab pos="2152650" algn="l"/>
              </a:tabLst>
              <a:defRPr sz="2400" b="1">
                <a:solidFill>
                  <a:schemeClr val="tx1"/>
                </a:solidFill>
                <a:latin typeface="Verdana" pitchFamily="34" charset="0"/>
                <a:cs typeface="Arial" pitchFamily="34" charset="0"/>
              </a:defRPr>
            </a:lvl2pPr>
            <a:lvl3pPr marL="1143000" indent="-228600">
              <a:tabLst>
                <a:tab pos="2152650" algn="l"/>
              </a:tabLst>
              <a:defRPr sz="2400" b="1">
                <a:solidFill>
                  <a:schemeClr val="tx1"/>
                </a:solidFill>
                <a:latin typeface="Verdana" pitchFamily="34" charset="0"/>
                <a:cs typeface="Arial" pitchFamily="34" charset="0"/>
              </a:defRPr>
            </a:lvl3pPr>
            <a:lvl4pPr marL="1600200" indent="-228600">
              <a:tabLst>
                <a:tab pos="2152650" algn="l"/>
              </a:tabLst>
              <a:defRPr sz="2400" b="1">
                <a:solidFill>
                  <a:schemeClr val="tx1"/>
                </a:solidFill>
                <a:latin typeface="Verdana" pitchFamily="34" charset="0"/>
                <a:cs typeface="Arial" pitchFamily="34" charset="0"/>
              </a:defRPr>
            </a:lvl4pPr>
            <a:lvl5pPr marL="2057400" indent="-228600">
              <a:tabLst>
                <a:tab pos="2152650" algn="l"/>
              </a:tabLst>
              <a:defRPr sz="2400" b="1">
                <a:solidFill>
                  <a:schemeClr val="tx1"/>
                </a:solidFill>
                <a:latin typeface="Verdana" pitchFamily="34" charset="0"/>
                <a:cs typeface="Arial" pitchFamily="34" charset="0"/>
              </a:defRPr>
            </a:lvl5pPr>
            <a:lvl6pPr marL="25146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6pPr>
            <a:lvl7pPr marL="29718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7pPr>
            <a:lvl8pPr marL="34290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8pPr>
            <a:lvl9pPr marL="38862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9pPr>
          </a:lstStyle>
          <a:p>
            <a:pPr>
              <a:lnSpc>
                <a:spcPct val="120000"/>
              </a:lnSpc>
              <a:buFontTx/>
              <a:buNone/>
              <a:defRPr/>
            </a:pPr>
            <a:r>
              <a:rPr lang="en-US" altLang="ca-ES" sz="1800" dirty="0" err="1" smtClean="0">
                <a:solidFill>
                  <a:srgbClr val="000066"/>
                </a:solidFill>
                <a:effectLst>
                  <a:outerShdw blurRad="38100" dist="38100" dir="2700000" algn="tl">
                    <a:srgbClr val="C0C0C0"/>
                  </a:outerShdw>
                </a:effectLst>
              </a:rPr>
              <a:t>L’impost</a:t>
            </a:r>
            <a:r>
              <a:rPr lang="en-US" altLang="ca-ES" sz="1800" dirty="0" smtClean="0">
                <a:solidFill>
                  <a:srgbClr val="000066"/>
                </a:solidFill>
                <a:effectLst>
                  <a:outerShdw blurRad="38100" dist="38100" dir="2700000" algn="tl">
                    <a:srgbClr val="C0C0C0"/>
                  </a:outerShdw>
                </a:effectLst>
              </a:rPr>
              <a:t> de </a:t>
            </a:r>
            <a:r>
              <a:rPr lang="en-US" altLang="ca-ES" sz="1800" dirty="0" err="1" smtClean="0">
                <a:solidFill>
                  <a:srgbClr val="000066"/>
                </a:solidFill>
                <a:effectLst>
                  <a:outerShdw blurRad="38100" dist="38100" dir="2700000" algn="tl">
                    <a:srgbClr val="C0C0C0"/>
                  </a:outerShdw>
                </a:effectLst>
              </a:rPr>
              <a:t>turisme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sostenible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i</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l’impacte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sobre</a:t>
            </a:r>
            <a:r>
              <a:rPr lang="en-US" altLang="ca-ES" sz="1800" dirty="0" smtClean="0">
                <a:solidFill>
                  <a:srgbClr val="000066"/>
                </a:solidFill>
                <a:effectLst>
                  <a:outerShdw blurRad="38100" dist="38100" dir="2700000" algn="tl">
                    <a:srgbClr val="C0C0C0"/>
                  </a:outerShdw>
                </a:effectLst>
              </a:rPr>
              <a:t> la </a:t>
            </a:r>
            <a:r>
              <a:rPr lang="en-US" altLang="ca-ES" sz="1800" dirty="0" err="1" smtClean="0">
                <a:solidFill>
                  <a:srgbClr val="000066"/>
                </a:solidFill>
                <a:effectLst>
                  <a:outerShdw blurRad="38100" dist="38100" dir="2700000" algn="tl">
                    <a:srgbClr val="C0C0C0"/>
                  </a:outerShdw>
                </a:effectLst>
              </a:rPr>
              <a:t>demanda</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turística</a:t>
            </a:r>
            <a:endParaRPr lang="ca-ES" altLang="ca-ES" sz="1800" dirty="0" smtClean="0">
              <a:solidFill>
                <a:srgbClr val="000066"/>
              </a:solidFill>
              <a:effectLst>
                <a:outerShdw blurRad="38100" dist="38100" dir="2700000" algn="tl">
                  <a:srgbClr val="C0C0C0"/>
                </a:outerShdw>
              </a:effectLst>
            </a:endParaRPr>
          </a:p>
        </p:txBody>
      </p:sp>
      <p:grpSp>
        <p:nvGrpSpPr>
          <p:cNvPr id="4105" name="Group 10"/>
          <p:cNvGrpSpPr>
            <a:grpSpLocks/>
          </p:cNvGrpSpPr>
          <p:nvPr/>
        </p:nvGrpSpPr>
        <p:grpSpPr bwMode="auto">
          <a:xfrm>
            <a:off x="144463" y="333375"/>
            <a:ext cx="1403350" cy="425450"/>
            <a:chOff x="1701" y="2917"/>
            <a:chExt cx="2631" cy="739"/>
          </a:xfrm>
        </p:grpSpPr>
        <p:pic>
          <p:nvPicPr>
            <p:cNvPr id="4109" name="Picture 11" descr="Universitat de les Illes Balears">
              <a:hlinkClick r:id="rId3"/>
            </p:cNvPr>
            <p:cNvPicPr>
              <a:picLocks noChangeAspect="1" noChangeArrowheads="1"/>
            </p:cNvPicPr>
            <p:nvPr/>
          </p:nvPicPr>
          <p:blipFill>
            <a:blip r:embed="rId4"/>
            <a:srcRect/>
            <a:stretch>
              <a:fillRect/>
            </a:stretch>
          </p:blipFill>
          <p:spPr bwMode="auto">
            <a:xfrm>
              <a:off x="2245" y="2917"/>
              <a:ext cx="1407" cy="377"/>
            </a:xfrm>
            <a:prstGeom prst="rect">
              <a:avLst/>
            </a:prstGeom>
            <a:noFill/>
            <a:ln w="9525">
              <a:noFill/>
              <a:miter lim="800000"/>
              <a:headEnd/>
              <a:tailEnd/>
            </a:ln>
          </p:spPr>
        </p:pic>
        <p:sp>
          <p:nvSpPr>
            <p:cNvPr id="699404" name="Rectangle 12"/>
            <p:cNvSpPr>
              <a:spLocks noChangeArrowheads="1"/>
            </p:cNvSpPr>
            <p:nvPr/>
          </p:nvSpPr>
          <p:spPr bwMode="auto">
            <a:xfrm>
              <a:off x="1701" y="3204"/>
              <a:ext cx="2631" cy="452"/>
            </a:xfrm>
            <a:prstGeom prst="rect">
              <a:avLst/>
            </a:prstGeom>
            <a:noFill/>
            <a:ln w="9525">
              <a:noFill/>
              <a:miter lim="800000"/>
              <a:headEnd/>
              <a:tailEnd/>
            </a:ln>
            <a:effectLst/>
          </p:spPr>
          <p:txBody>
            <a:bodyPr>
              <a:spAutoFit/>
            </a:bodyPr>
            <a:lstStyle/>
            <a:p>
              <a:pPr>
                <a:buFontTx/>
                <a:buNone/>
                <a:defRPr/>
              </a:pPr>
              <a:endParaRPr lang="ca-ES" sz="500" b="0" i="1">
                <a:solidFill>
                  <a:srgbClr val="CC3300"/>
                </a:solidFill>
                <a:latin typeface="Helvetica Neue" pitchFamily="1" charset="0"/>
              </a:endParaRPr>
            </a:p>
            <a:p>
              <a:pPr>
                <a:buFontTx/>
                <a:buNone/>
                <a:defRPr/>
              </a:pPr>
              <a:r>
                <a:rPr lang="es-ES_tradnl" sz="600">
                  <a:effectLst>
                    <a:outerShdw blurRad="38100" dist="38100" dir="2700000" algn="tl">
                      <a:srgbClr val="C0C0C0"/>
                    </a:outerShdw>
                  </a:effectLst>
                  <a:latin typeface="Times New Roman" pitchFamily="18" charset="0"/>
                  <a:cs typeface="Times New Roman" pitchFamily="18" charset="0"/>
                </a:rPr>
                <a:t>Departament d’Economia Aplicada</a:t>
              </a:r>
              <a:endParaRPr lang="es-ES_tradnl" sz="200" b="0">
                <a:latin typeface="Times New Roman" pitchFamily="18" charset="0"/>
                <a:cs typeface="Times New Roman" pitchFamily="18" charset="0"/>
              </a:endParaRPr>
            </a:p>
          </p:txBody>
        </p:sp>
      </p:grpSp>
      <p:sp>
        <p:nvSpPr>
          <p:cNvPr id="699405" name="Line 13"/>
          <p:cNvSpPr>
            <a:spLocks noChangeShapeType="1"/>
          </p:cNvSpPr>
          <p:nvPr/>
        </p:nvSpPr>
        <p:spPr bwMode="auto">
          <a:xfrm>
            <a:off x="1476375" y="6453188"/>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699406" name="Line 14"/>
          <p:cNvSpPr>
            <a:spLocks noChangeShapeType="1"/>
          </p:cNvSpPr>
          <p:nvPr/>
        </p:nvSpPr>
        <p:spPr bwMode="auto">
          <a:xfrm>
            <a:off x="1476375" y="1052513"/>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699407" name="Line 15"/>
          <p:cNvSpPr>
            <a:spLocks noChangeShapeType="1"/>
          </p:cNvSpPr>
          <p:nvPr/>
        </p:nvSpPr>
        <p:spPr bwMode="auto">
          <a:xfrm flipH="1">
            <a:off x="1476375" y="6453188"/>
            <a:ext cx="0" cy="404812"/>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0" y="1052513"/>
            <a:ext cx="1476375" cy="1081087"/>
          </a:xfrm>
          <a:prstGeom prst="rect">
            <a:avLst/>
          </a:prstGeom>
          <a:solidFill>
            <a:srgbClr val="000066"/>
          </a:solidFill>
          <a:ln w="6350">
            <a:solidFill>
              <a:srgbClr val="000066"/>
            </a:solidFill>
            <a:miter lim="800000"/>
            <a:headEnd/>
            <a:tailEnd/>
          </a:ln>
        </p:spPr>
        <p:txBody>
          <a:bodyPr anchor="ctr"/>
          <a:lstStyle/>
          <a:p>
            <a:pPr marL="361950" indent="-361950" algn="l">
              <a:buFontTx/>
              <a:buNone/>
            </a:pPr>
            <a:r>
              <a:rPr lang="en-US" altLang="ca-ES" sz="1100">
                <a:solidFill>
                  <a:schemeClr val="bg1"/>
                </a:solidFill>
              </a:rPr>
              <a:t>1.	Introducció</a:t>
            </a:r>
          </a:p>
        </p:txBody>
      </p:sp>
      <p:sp>
        <p:nvSpPr>
          <p:cNvPr id="5123" name="Rectangle 4"/>
          <p:cNvSpPr>
            <a:spLocks noChangeArrowheads="1"/>
          </p:cNvSpPr>
          <p:nvPr/>
        </p:nvSpPr>
        <p:spPr bwMode="auto">
          <a:xfrm>
            <a:off x="0" y="2132013"/>
            <a:ext cx="1476375" cy="1081087"/>
          </a:xfrm>
          <a:prstGeom prst="rect">
            <a:avLst/>
          </a:prstGeom>
          <a:noFill/>
          <a:ln w="6350">
            <a:solidFill>
              <a:srgbClr val="000066"/>
            </a:solidFill>
            <a:miter lim="800000"/>
            <a:headEnd/>
            <a:tailEnd/>
          </a:ln>
        </p:spPr>
        <p:txBody>
          <a:bodyPr anchor="ctr"/>
          <a:lstStyle/>
          <a:p>
            <a:pPr marL="177800" indent="-177800" algn="l">
              <a:buFontTx/>
              <a:buNone/>
            </a:pPr>
            <a:r>
              <a:rPr lang="en-US" altLang="ca-ES" sz="1100">
                <a:solidFill>
                  <a:srgbClr val="000066"/>
                </a:solidFill>
              </a:rPr>
              <a:t>2.	Fonaments</a:t>
            </a:r>
          </a:p>
        </p:txBody>
      </p:sp>
      <p:sp>
        <p:nvSpPr>
          <p:cNvPr id="5124" name="Rectangle 5"/>
          <p:cNvSpPr>
            <a:spLocks noChangeArrowheads="1"/>
          </p:cNvSpPr>
          <p:nvPr/>
        </p:nvSpPr>
        <p:spPr bwMode="auto">
          <a:xfrm>
            <a:off x="1116013" y="6521450"/>
            <a:ext cx="306387" cy="336550"/>
          </a:xfrm>
          <a:prstGeom prst="rect">
            <a:avLst/>
          </a:prstGeom>
          <a:noFill/>
          <a:ln w="9525">
            <a:noFill/>
            <a:miter lim="800000"/>
            <a:headEnd/>
            <a:tailEnd/>
          </a:ln>
        </p:spPr>
        <p:txBody>
          <a:bodyPr wrap="none">
            <a:spAutoFit/>
          </a:bodyPr>
          <a:lstStyle/>
          <a:p>
            <a:pPr algn="r">
              <a:buFontTx/>
              <a:buNone/>
            </a:pPr>
            <a:fld id="{A67FD0A5-404B-43B7-97B3-F0571F35CAF2}" type="slidenum">
              <a:rPr lang="es-ES_tradnl" altLang="ca-ES" sz="1600">
                <a:solidFill>
                  <a:srgbClr val="000066"/>
                </a:solidFill>
                <a:latin typeface="Helvetica Neue" pitchFamily="1" charset="0"/>
              </a:rPr>
              <a:pPr algn="r">
                <a:buFontTx/>
                <a:buNone/>
              </a:pPr>
              <a:t>4</a:t>
            </a:fld>
            <a:endParaRPr lang="es-ES_tradnl" altLang="ca-ES" sz="1400">
              <a:solidFill>
                <a:srgbClr val="000066"/>
              </a:solidFill>
              <a:latin typeface="Helvetica Neue" pitchFamily="1" charset="0"/>
            </a:endParaRPr>
          </a:p>
        </p:txBody>
      </p:sp>
      <p:sp>
        <p:nvSpPr>
          <p:cNvPr id="5125" name="Rectangle 6"/>
          <p:cNvSpPr>
            <a:spLocks noChangeArrowheads="1"/>
          </p:cNvSpPr>
          <p:nvPr/>
        </p:nvSpPr>
        <p:spPr bwMode="auto">
          <a:xfrm>
            <a:off x="0" y="3211513"/>
            <a:ext cx="1476375" cy="1081087"/>
          </a:xfrm>
          <a:prstGeom prst="rect">
            <a:avLst/>
          </a:prstGeom>
          <a:noFill/>
          <a:ln w="6350">
            <a:solidFill>
              <a:srgbClr val="000066"/>
            </a:solidFill>
            <a:miter lim="800000"/>
            <a:headEnd/>
            <a:tailEnd/>
          </a:ln>
        </p:spPr>
        <p:txBody>
          <a:bodyPr anchor="ctr"/>
          <a:lstStyle/>
          <a:p>
            <a:pPr marL="177800" indent="-177800" algn="l">
              <a:buFontTx/>
              <a:buNone/>
            </a:pPr>
            <a:r>
              <a:rPr lang="en-US" altLang="ca-ES" sz="1100">
                <a:solidFill>
                  <a:srgbClr val="000066"/>
                </a:solidFill>
              </a:rPr>
              <a:t>3.	Elasticitat Preu a Espanya i a Balears</a:t>
            </a:r>
          </a:p>
        </p:txBody>
      </p:sp>
      <p:sp>
        <p:nvSpPr>
          <p:cNvPr id="5126" name="Rectangle 7"/>
          <p:cNvSpPr>
            <a:spLocks noChangeArrowheads="1"/>
          </p:cNvSpPr>
          <p:nvPr/>
        </p:nvSpPr>
        <p:spPr bwMode="auto">
          <a:xfrm>
            <a:off x="0" y="4292600"/>
            <a:ext cx="1476375" cy="1081088"/>
          </a:xfrm>
          <a:prstGeom prst="rect">
            <a:avLst/>
          </a:prstGeom>
          <a:noFill/>
          <a:ln w="6350">
            <a:solidFill>
              <a:srgbClr val="000066"/>
            </a:solidFill>
            <a:miter lim="800000"/>
            <a:headEnd/>
            <a:tailEnd/>
          </a:ln>
        </p:spPr>
        <p:txBody>
          <a:bodyPr anchor="ctr"/>
          <a:lstStyle/>
          <a:p>
            <a:pPr marL="185738" indent="-185738" algn="l">
              <a:buFontTx/>
              <a:buNone/>
            </a:pPr>
            <a:r>
              <a:rPr lang="es-ES" altLang="ca-ES" sz="1100">
                <a:solidFill>
                  <a:srgbClr val="000066"/>
                </a:solidFill>
              </a:rPr>
              <a:t>4.	Estimació de l’efecte preu</a:t>
            </a:r>
            <a:endParaRPr lang="en-US" altLang="ca-ES" sz="1100">
              <a:solidFill>
                <a:srgbClr val="000066"/>
              </a:solidFill>
            </a:endParaRPr>
          </a:p>
        </p:txBody>
      </p:sp>
      <p:sp>
        <p:nvSpPr>
          <p:cNvPr id="5127" name="Rectangle 8"/>
          <p:cNvSpPr>
            <a:spLocks noChangeArrowheads="1"/>
          </p:cNvSpPr>
          <p:nvPr/>
        </p:nvSpPr>
        <p:spPr bwMode="auto">
          <a:xfrm>
            <a:off x="0" y="5372100"/>
            <a:ext cx="1476375" cy="1081088"/>
          </a:xfrm>
          <a:prstGeom prst="rect">
            <a:avLst/>
          </a:prstGeom>
          <a:noFill/>
          <a:ln w="6350">
            <a:solidFill>
              <a:srgbClr val="000066"/>
            </a:solidFill>
            <a:miter lim="800000"/>
            <a:headEnd/>
            <a:tailEnd/>
          </a:ln>
        </p:spPr>
        <p:txBody>
          <a:bodyPr anchor="ctr"/>
          <a:lstStyle/>
          <a:p>
            <a:pPr algn="l">
              <a:buFontTx/>
              <a:buNone/>
            </a:pPr>
            <a:r>
              <a:rPr lang="en-US" altLang="ca-ES" sz="1100">
                <a:solidFill>
                  <a:srgbClr val="000066"/>
                </a:solidFill>
              </a:rPr>
              <a:t>5. Conclusions</a:t>
            </a:r>
          </a:p>
        </p:txBody>
      </p:sp>
      <p:sp>
        <p:nvSpPr>
          <p:cNvPr id="699401" name="Rectangle 9"/>
          <p:cNvSpPr>
            <a:spLocks noChangeArrowheads="1"/>
          </p:cNvSpPr>
          <p:nvPr/>
        </p:nvSpPr>
        <p:spPr bwMode="auto">
          <a:xfrm>
            <a:off x="1116013" y="188913"/>
            <a:ext cx="7740650" cy="752475"/>
          </a:xfrm>
          <a:prstGeom prst="rect">
            <a:avLst/>
          </a:prstGeom>
          <a:noFill/>
          <a:ln w="9525">
            <a:noFill/>
            <a:miter lim="800000"/>
            <a:headEnd/>
            <a:tailEnd/>
          </a:ln>
          <a:effectLst/>
        </p:spPr>
        <p:txBody>
          <a:bodyPr>
            <a:spAutoFit/>
          </a:bodyPr>
          <a:lstStyle>
            <a:lvl1pPr>
              <a:tabLst>
                <a:tab pos="2152650" algn="l"/>
              </a:tabLst>
              <a:defRPr sz="2400" b="1">
                <a:solidFill>
                  <a:schemeClr val="tx1"/>
                </a:solidFill>
                <a:latin typeface="Verdana" pitchFamily="34" charset="0"/>
                <a:cs typeface="Arial" pitchFamily="34" charset="0"/>
              </a:defRPr>
            </a:lvl1pPr>
            <a:lvl2pPr marL="742950" indent="-285750">
              <a:tabLst>
                <a:tab pos="2152650" algn="l"/>
              </a:tabLst>
              <a:defRPr sz="2400" b="1">
                <a:solidFill>
                  <a:schemeClr val="tx1"/>
                </a:solidFill>
                <a:latin typeface="Verdana" pitchFamily="34" charset="0"/>
                <a:cs typeface="Arial" pitchFamily="34" charset="0"/>
              </a:defRPr>
            </a:lvl2pPr>
            <a:lvl3pPr marL="1143000" indent="-228600">
              <a:tabLst>
                <a:tab pos="2152650" algn="l"/>
              </a:tabLst>
              <a:defRPr sz="2400" b="1">
                <a:solidFill>
                  <a:schemeClr val="tx1"/>
                </a:solidFill>
                <a:latin typeface="Verdana" pitchFamily="34" charset="0"/>
                <a:cs typeface="Arial" pitchFamily="34" charset="0"/>
              </a:defRPr>
            </a:lvl3pPr>
            <a:lvl4pPr marL="1600200" indent="-228600">
              <a:tabLst>
                <a:tab pos="2152650" algn="l"/>
              </a:tabLst>
              <a:defRPr sz="2400" b="1">
                <a:solidFill>
                  <a:schemeClr val="tx1"/>
                </a:solidFill>
                <a:latin typeface="Verdana" pitchFamily="34" charset="0"/>
                <a:cs typeface="Arial" pitchFamily="34" charset="0"/>
              </a:defRPr>
            </a:lvl4pPr>
            <a:lvl5pPr marL="2057400" indent="-228600">
              <a:tabLst>
                <a:tab pos="2152650" algn="l"/>
              </a:tabLst>
              <a:defRPr sz="2400" b="1">
                <a:solidFill>
                  <a:schemeClr val="tx1"/>
                </a:solidFill>
                <a:latin typeface="Verdana" pitchFamily="34" charset="0"/>
                <a:cs typeface="Arial" pitchFamily="34" charset="0"/>
              </a:defRPr>
            </a:lvl5pPr>
            <a:lvl6pPr marL="25146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6pPr>
            <a:lvl7pPr marL="29718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7pPr>
            <a:lvl8pPr marL="34290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8pPr>
            <a:lvl9pPr marL="38862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9pPr>
          </a:lstStyle>
          <a:p>
            <a:pPr>
              <a:lnSpc>
                <a:spcPct val="120000"/>
              </a:lnSpc>
              <a:buFontTx/>
              <a:buNone/>
              <a:defRPr/>
            </a:pPr>
            <a:r>
              <a:rPr lang="en-US" altLang="ca-ES" sz="1800" dirty="0" err="1" smtClean="0">
                <a:solidFill>
                  <a:srgbClr val="000066"/>
                </a:solidFill>
                <a:effectLst>
                  <a:outerShdw blurRad="38100" dist="38100" dir="2700000" algn="tl">
                    <a:srgbClr val="C0C0C0"/>
                  </a:outerShdw>
                </a:effectLst>
              </a:rPr>
              <a:t>L’impost</a:t>
            </a:r>
            <a:r>
              <a:rPr lang="en-US" altLang="ca-ES" sz="1800" dirty="0" smtClean="0">
                <a:solidFill>
                  <a:srgbClr val="000066"/>
                </a:solidFill>
                <a:effectLst>
                  <a:outerShdw blurRad="38100" dist="38100" dir="2700000" algn="tl">
                    <a:srgbClr val="C0C0C0"/>
                  </a:outerShdw>
                </a:effectLst>
              </a:rPr>
              <a:t> de </a:t>
            </a:r>
            <a:r>
              <a:rPr lang="en-US" altLang="ca-ES" sz="1800" dirty="0" err="1" smtClean="0">
                <a:solidFill>
                  <a:srgbClr val="000066"/>
                </a:solidFill>
                <a:effectLst>
                  <a:outerShdw blurRad="38100" dist="38100" dir="2700000" algn="tl">
                    <a:srgbClr val="C0C0C0"/>
                  </a:outerShdw>
                </a:effectLst>
              </a:rPr>
              <a:t>turisme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sostenible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i</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l’impacte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sobre</a:t>
            </a:r>
            <a:r>
              <a:rPr lang="en-US" altLang="ca-ES" sz="1800" dirty="0" smtClean="0">
                <a:solidFill>
                  <a:srgbClr val="000066"/>
                </a:solidFill>
                <a:effectLst>
                  <a:outerShdw blurRad="38100" dist="38100" dir="2700000" algn="tl">
                    <a:srgbClr val="C0C0C0"/>
                  </a:outerShdw>
                </a:effectLst>
              </a:rPr>
              <a:t> la </a:t>
            </a:r>
            <a:r>
              <a:rPr lang="en-US" altLang="ca-ES" sz="1800" dirty="0" err="1" smtClean="0">
                <a:solidFill>
                  <a:srgbClr val="000066"/>
                </a:solidFill>
                <a:effectLst>
                  <a:outerShdw blurRad="38100" dist="38100" dir="2700000" algn="tl">
                    <a:srgbClr val="C0C0C0"/>
                  </a:outerShdw>
                </a:effectLst>
              </a:rPr>
              <a:t>demanda</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turística</a:t>
            </a:r>
            <a:endParaRPr lang="ca-ES" altLang="ca-ES" sz="1800" dirty="0" smtClean="0">
              <a:solidFill>
                <a:srgbClr val="000066"/>
              </a:solidFill>
              <a:effectLst>
                <a:outerShdw blurRad="38100" dist="38100" dir="2700000" algn="tl">
                  <a:srgbClr val="C0C0C0"/>
                </a:outerShdw>
              </a:effectLst>
            </a:endParaRPr>
          </a:p>
        </p:txBody>
      </p:sp>
      <p:grpSp>
        <p:nvGrpSpPr>
          <p:cNvPr id="5129" name="Group 10"/>
          <p:cNvGrpSpPr>
            <a:grpSpLocks/>
          </p:cNvGrpSpPr>
          <p:nvPr/>
        </p:nvGrpSpPr>
        <p:grpSpPr bwMode="auto">
          <a:xfrm>
            <a:off x="144463" y="333375"/>
            <a:ext cx="1403350" cy="425450"/>
            <a:chOff x="1701" y="2917"/>
            <a:chExt cx="2631" cy="739"/>
          </a:xfrm>
        </p:grpSpPr>
        <p:pic>
          <p:nvPicPr>
            <p:cNvPr id="5134" name="Picture 11" descr="Universitat de les Illes Balears">
              <a:hlinkClick r:id="rId3"/>
            </p:cNvPr>
            <p:cNvPicPr>
              <a:picLocks noChangeAspect="1" noChangeArrowheads="1"/>
            </p:cNvPicPr>
            <p:nvPr/>
          </p:nvPicPr>
          <p:blipFill>
            <a:blip r:embed="rId4"/>
            <a:srcRect/>
            <a:stretch>
              <a:fillRect/>
            </a:stretch>
          </p:blipFill>
          <p:spPr bwMode="auto">
            <a:xfrm>
              <a:off x="2245" y="2917"/>
              <a:ext cx="1407" cy="377"/>
            </a:xfrm>
            <a:prstGeom prst="rect">
              <a:avLst/>
            </a:prstGeom>
            <a:noFill/>
            <a:ln w="9525">
              <a:noFill/>
              <a:miter lim="800000"/>
              <a:headEnd/>
              <a:tailEnd/>
            </a:ln>
          </p:spPr>
        </p:pic>
        <p:sp>
          <p:nvSpPr>
            <p:cNvPr id="699404" name="Rectangle 12"/>
            <p:cNvSpPr>
              <a:spLocks noChangeArrowheads="1"/>
            </p:cNvSpPr>
            <p:nvPr/>
          </p:nvSpPr>
          <p:spPr bwMode="auto">
            <a:xfrm>
              <a:off x="1701" y="3204"/>
              <a:ext cx="2631" cy="452"/>
            </a:xfrm>
            <a:prstGeom prst="rect">
              <a:avLst/>
            </a:prstGeom>
            <a:noFill/>
            <a:ln w="9525">
              <a:noFill/>
              <a:miter lim="800000"/>
              <a:headEnd/>
              <a:tailEnd/>
            </a:ln>
            <a:effectLst/>
          </p:spPr>
          <p:txBody>
            <a:bodyPr>
              <a:spAutoFit/>
            </a:bodyPr>
            <a:lstStyle/>
            <a:p>
              <a:pPr>
                <a:buFontTx/>
                <a:buNone/>
                <a:defRPr/>
              </a:pPr>
              <a:endParaRPr lang="ca-ES" sz="500" b="0" i="1">
                <a:solidFill>
                  <a:srgbClr val="CC3300"/>
                </a:solidFill>
                <a:latin typeface="Helvetica Neue" pitchFamily="1" charset="0"/>
              </a:endParaRPr>
            </a:p>
            <a:p>
              <a:pPr>
                <a:buFontTx/>
                <a:buNone/>
                <a:defRPr/>
              </a:pPr>
              <a:r>
                <a:rPr lang="es-ES_tradnl" sz="600">
                  <a:effectLst>
                    <a:outerShdw blurRad="38100" dist="38100" dir="2700000" algn="tl">
                      <a:srgbClr val="C0C0C0"/>
                    </a:outerShdw>
                  </a:effectLst>
                  <a:latin typeface="Times New Roman" pitchFamily="18" charset="0"/>
                  <a:cs typeface="Times New Roman" pitchFamily="18" charset="0"/>
                </a:rPr>
                <a:t>Departament d’Economia Aplicada</a:t>
              </a:r>
              <a:endParaRPr lang="es-ES_tradnl" sz="200" b="0">
                <a:latin typeface="Times New Roman" pitchFamily="18" charset="0"/>
                <a:cs typeface="Times New Roman" pitchFamily="18" charset="0"/>
              </a:endParaRPr>
            </a:p>
          </p:txBody>
        </p:sp>
      </p:grpSp>
      <p:sp>
        <p:nvSpPr>
          <p:cNvPr id="699405" name="Line 13"/>
          <p:cNvSpPr>
            <a:spLocks noChangeShapeType="1"/>
          </p:cNvSpPr>
          <p:nvPr/>
        </p:nvSpPr>
        <p:spPr bwMode="auto">
          <a:xfrm>
            <a:off x="1476375" y="6453188"/>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699406" name="Line 14"/>
          <p:cNvSpPr>
            <a:spLocks noChangeShapeType="1"/>
          </p:cNvSpPr>
          <p:nvPr/>
        </p:nvSpPr>
        <p:spPr bwMode="auto">
          <a:xfrm>
            <a:off x="1476375" y="1052513"/>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699407" name="Line 15"/>
          <p:cNvSpPr>
            <a:spLocks noChangeShapeType="1"/>
          </p:cNvSpPr>
          <p:nvPr/>
        </p:nvSpPr>
        <p:spPr bwMode="auto">
          <a:xfrm flipH="1">
            <a:off x="1476375" y="6453188"/>
            <a:ext cx="0" cy="404812"/>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5133" name="1 Rectángulo"/>
          <p:cNvSpPr>
            <a:spLocks noChangeArrowheads="1"/>
          </p:cNvSpPr>
          <p:nvPr/>
        </p:nvSpPr>
        <p:spPr bwMode="auto">
          <a:xfrm>
            <a:off x="2124075" y="1887538"/>
            <a:ext cx="6029325" cy="3756025"/>
          </a:xfrm>
          <a:prstGeom prst="rect">
            <a:avLst/>
          </a:prstGeom>
          <a:noFill/>
          <a:ln w="9525">
            <a:noFill/>
            <a:miter lim="800000"/>
            <a:headEnd/>
            <a:tailEnd/>
          </a:ln>
        </p:spPr>
        <p:txBody>
          <a:bodyPr>
            <a:spAutoFit/>
          </a:bodyPr>
          <a:lstStyle/>
          <a:p>
            <a:pPr marL="285750" indent="-285750" algn="just">
              <a:spcBef>
                <a:spcPts val="600"/>
              </a:spcBef>
              <a:buFont typeface="Arial" charset="0"/>
              <a:buChar char="•"/>
            </a:pPr>
            <a:r>
              <a:rPr lang="ca-ES" sz="1600" b="0"/>
              <a:t>El World Travel and Tourism Council (WTTC) preveu que els impostos sobre el transport i el turisme representaran el 10.7% dels ingressos globals d'imposició per a l'any 2020 (Dwyer et al., 2010).</a:t>
            </a:r>
          </a:p>
          <a:p>
            <a:pPr marL="285750" indent="-285750" algn="just">
              <a:spcBef>
                <a:spcPts val="600"/>
              </a:spcBef>
              <a:buFont typeface="Arial" charset="0"/>
              <a:buChar char="•"/>
            </a:pPr>
            <a:endParaRPr lang="ca-ES" sz="1600" b="0"/>
          </a:p>
          <a:p>
            <a:pPr marL="285750" indent="-285750" algn="just">
              <a:spcBef>
                <a:spcPts val="600"/>
              </a:spcBef>
              <a:buFont typeface="Arial" charset="0"/>
              <a:buChar char="•"/>
            </a:pPr>
            <a:r>
              <a:rPr lang="ca-ES" sz="1600" b="0"/>
              <a:t>Controvèrsies: </a:t>
            </a:r>
          </a:p>
          <a:p>
            <a:pPr marL="742950" lvl="1" indent="-285750" algn="just">
              <a:spcBef>
                <a:spcPts val="600"/>
              </a:spcBef>
              <a:buFont typeface="Verdana" pitchFamily="34" charset="0"/>
              <a:buChar char="–"/>
            </a:pPr>
            <a:r>
              <a:rPr lang="ca-ES" sz="1600" b="0"/>
              <a:t>Una de les poques indústries exportadores sobre les quals s’apliquen imposts. </a:t>
            </a:r>
          </a:p>
          <a:p>
            <a:pPr marL="742950" lvl="1" indent="-285750" algn="just">
              <a:spcBef>
                <a:spcPts val="600"/>
              </a:spcBef>
              <a:buFont typeface="Verdana" pitchFamily="34" charset="0"/>
              <a:buChar char="–"/>
            </a:pPr>
            <a:r>
              <a:rPr lang="ca-ES" sz="1600" b="0"/>
              <a:t>Els turistes són uns subjectes passius no-votants.</a:t>
            </a:r>
          </a:p>
          <a:p>
            <a:pPr marL="742950" lvl="1" indent="-285750" algn="just">
              <a:spcBef>
                <a:spcPts val="600"/>
              </a:spcBef>
              <a:buFont typeface="Verdana" pitchFamily="34" charset="0"/>
              <a:buChar char="–"/>
            </a:pPr>
            <a:endParaRPr lang="ca-ES" sz="1600" b="0"/>
          </a:p>
          <a:p>
            <a:pPr marL="285750" indent="-285750" algn="just">
              <a:spcBef>
                <a:spcPts val="600"/>
              </a:spcBef>
              <a:buFont typeface="Arial" charset="0"/>
              <a:buChar char="•"/>
            </a:pPr>
            <a:r>
              <a:rPr lang="ca-ES" sz="1600" b="0"/>
              <a:t>‘Impost turístic' </a:t>
            </a:r>
            <a:r>
              <a:rPr lang="ca-ES" sz="1600" b="0">
                <a:sym typeface="Wingdings" pitchFamily="2" charset="2"/>
              </a:rPr>
              <a:t> </a:t>
            </a:r>
            <a:r>
              <a:rPr lang="ca-ES" sz="1600" b="0"/>
              <a:t>Aquells que són pagats majoritàriament pels turistes (imposts sobre els establiments hotelers).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ChangeArrowheads="1"/>
          </p:cNvSpPr>
          <p:nvPr/>
        </p:nvSpPr>
        <p:spPr bwMode="auto">
          <a:xfrm>
            <a:off x="0" y="1052513"/>
            <a:ext cx="1476375" cy="1081087"/>
          </a:xfrm>
          <a:prstGeom prst="rect">
            <a:avLst/>
          </a:prstGeom>
          <a:solidFill>
            <a:srgbClr val="000066"/>
          </a:solidFill>
          <a:ln w="6350">
            <a:solidFill>
              <a:srgbClr val="000066"/>
            </a:solidFill>
            <a:miter lim="800000"/>
            <a:headEnd/>
            <a:tailEnd/>
          </a:ln>
        </p:spPr>
        <p:txBody>
          <a:bodyPr anchor="ctr"/>
          <a:lstStyle/>
          <a:p>
            <a:pPr marL="361950" indent="-361950" algn="l">
              <a:buFontTx/>
              <a:buNone/>
            </a:pPr>
            <a:r>
              <a:rPr lang="en-US" altLang="ca-ES" sz="1100">
                <a:solidFill>
                  <a:schemeClr val="bg1"/>
                </a:solidFill>
              </a:rPr>
              <a:t>1.	Introducció</a:t>
            </a:r>
          </a:p>
        </p:txBody>
      </p:sp>
      <p:sp>
        <p:nvSpPr>
          <p:cNvPr id="6147" name="Rectangle 4"/>
          <p:cNvSpPr>
            <a:spLocks noChangeArrowheads="1"/>
          </p:cNvSpPr>
          <p:nvPr/>
        </p:nvSpPr>
        <p:spPr bwMode="auto">
          <a:xfrm>
            <a:off x="0" y="2132013"/>
            <a:ext cx="1476375" cy="1081087"/>
          </a:xfrm>
          <a:prstGeom prst="rect">
            <a:avLst/>
          </a:prstGeom>
          <a:noFill/>
          <a:ln w="6350">
            <a:solidFill>
              <a:srgbClr val="000066"/>
            </a:solidFill>
            <a:miter lim="800000"/>
            <a:headEnd/>
            <a:tailEnd/>
          </a:ln>
        </p:spPr>
        <p:txBody>
          <a:bodyPr anchor="ctr"/>
          <a:lstStyle/>
          <a:p>
            <a:pPr marL="177800" indent="-177800" algn="l">
              <a:buFontTx/>
              <a:buNone/>
            </a:pPr>
            <a:r>
              <a:rPr lang="en-US" altLang="ca-ES" sz="1100">
                <a:solidFill>
                  <a:srgbClr val="000066"/>
                </a:solidFill>
              </a:rPr>
              <a:t>2.	Fonaments</a:t>
            </a:r>
          </a:p>
        </p:txBody>
      </p:sp>
      <p:sp>
        <p:nvSpPr>
          <p:cNvPr id="6148" name="Rectangle 5"/>
          <p:cNvSpPr>
            <a:spLocks noChangeArrowheads="1"/>
          </p:cNvSpPr>
          <p:nvPr/>
        </p:nvSpPr>
        <p:spPr bwMode="auto">
          <a:xfrm>
            <a:off x="1116013" y="6521450"/>
            <a:ext cx="306387" cy="336550"/>
          </a:xfrm>
          <a:prstGeom prst="rect">
            <a:avLst/>
          </a:prstGeom>
          <a:noFill/>
          <a:ln w="9525">
            <a:noFill/>
            <a:miter lim="800000"/>
            <a:headEnd/>
            <a:tailEnd/>
          </a:ln>
        </p:spPr>
        <p:txBody>
          <a:bodyPr wrap="none">
            <a:spAutoFit/>
          </a:bodyPr>
          <a:lstStyle/>
          <a:p>
            <a:pPr algn="r">
              <a:buFontTx/>
              <a:buNone/>
            </a:pPr>
            <a:fld id="{9C4FE8A4-28ED-44A7-81C9-0136007E78A0}" type="slidenum">
              <a:rPr lang="es-ES_tradnl" altLang="ca-ES" sz="1600">
                <a:solidFill>
                  <a:srgbClr val="000066"/>
                </a:solidFill>
                <a:latin typeface="Helvetica Neue" pitchFamily="1" charset="0"/>
              </a:rPr>
              <a:pPr algn="r">
                <a:buFontTx/>
                <a:buNone/>
              </a:pPr>
              <a:t>5</a:t>
            </a:fld>
            <a:endParaRPr lang="es-ES_tradnl" altLang="ca-ES" sz="1400">
              <a:solidFill>
                <a:srgbClr val="000066"/>
              </a:solidFill>
              <a:latin typeface="Helvetica Neue" pitchFamily="1" charset="0"/>
            </a:endParaRPr>
          </a:p>
        </p:txBody>
      </p:sp>
      <p:sp>
        <p:nvSpPr>
          <p:cNvPr id="6149" name="Rectangle 6"/>
          <p:cNvSpPr>
            <a:spLocks noChangeArrowheads="1"/>
          </p:cNvSpPr>
          <p:nvPr/>
        </p:nvSpPr>
        <p:spPr bwMode="auto">
          <a:xfrm>
            <a:off x="0" y="3211513"/>
            <a:ext cx="1476375" cy="1081087"/>
          </a:xfrm>
          <a:prstGeom prst="rect">
            <a:avLst/>
          </a:prstGeom>
          <a:noFill/>
          <a:ln w="6350">
            <a:solidFill>
              <a:srgbClr val="000066"/>
            </a:solidFill>
            <a:miter lim="800000"/>
            <a:headEnd/>
            <a:tailEnd/>
          </a:ln>
        </p:spPr>
        <p:txBody>
          <a:bodyPr anchor="ctr"/>
          <a:lstStyle/>
          <a:p>
            <a:pPr marL="177800" indent="-177800" algn="l">
              <a:buFontTx/>
              <a:buNone/>
            </a:pPr>
            <a:r>
              <a:rPr lang="en-US" altLang="ca-ES" sz="1100">
                <a:solidFill>
                  <a:srgbClr val="000066"/>
                </a:solidFill>
              </a:rPr>
              <a:t>3.	Elasticitat Preu a Espanya i a Balears</a:t>
            </a:r>
          </a:p>
        </p:txBody>
      </p:sp>
      <p:sp>
        <p:nvSpPr>
          <p:cNvPr id="6150" name="Rectangle 7"/>
          <p:cNvSpPr>
            <a:spLocks noChangeArrowheads="1"/>
          </p:cNvSpPr>
          <p:nvPr/>
        </p:nvSpPr>
        <p:spPr bwMode="auto">
          <a:xfrm>
            <a:off x="0" y="4292600"/>
            <a:ext cx="1476375" cy="1081088"/>
          </a:xfrm>
          <a:prstGeom prst="rect">
            <a:avLst/>
          </a:prstGeom>
          <a:noFill/>
          <a:ln w="6350">
            <a:solidFill>
              <a:srgbClr val="000066"/>
            </a:solidFill>
            <a:miter lim="800000"/>
            <a:headEnd/>
            <a:tailEnd/>
          </a:ln>
        </p:spPr>
        <p:txBody>
          <a:bodyPr anchor="ctr"/>
          <a:lstStyle/>
          <a:p>
            <a:pPr marL="185738" indent="-185738" algn="l">
              <a:buFontTx/>
              <a:buNone/>
            </a:pPr>
            <a:r>
              <a:rPr lang="es-ES" altLang="ca-ES" sz="1100">
                <a:solidFill>
                  <a:srgbClr val="000066"/>
                </a:solidFill>
              </a:rPr>
              <a:t>4.	Estimació de l’efecte preu</a:t>
            </a:r>
            <a:endParaRPr lang="en-US" altLang="ca-ES" sz="1100">
              <a:solidFill>
                <a:srgbClr val="000066"/>
              </a:solidFill>
            </a:endParaRPr>
          </a:p>
        </p:txBody>
      </p:sp>
      <p:sp>
        <p:nvSpPr>
          <p:cNvPr id="6151" name="Rectangle 8"/>
          <p:cNvSpPr>
            <a:spLocks noChangeArrowheads="1"/>
          </p:cNvSpPr>
          <p:nvPr/>
        </p:nvSpPr>
        <p:spPr bwMode="auto">
          <a:xfrm>
            <a:off x="0" y="5372100"/>
            <a:ext cx="1476375" cy="1081088"/>
          </a:xfrm>
          <a:prstGeom prst="rect">
            <a:avLst/>
          </a:prstGeom>
          <a:noFill/>
          <a:ln w="6350">
            <a:solidFill>
              <a:srgbClr val="000066"/>
            </a:solidFill>
            <a:miter lim="800000"/>
            <a:headEnd/>
            <a:tailEnd/>
          </a:ln>
        </p:spPr>
        <p:txBody>
          <a:bodyPr anchor="ctr"/>
          <a:lstStyle/>
          <a:p>
            <a:pPr algn="l">
              <a:buFontTx/>
              <a:buNone/>
            </a:pPr>
            <a:r>
              <a:rPr lang="en-US" altLang="ca-ES" sz="1100">
                <a:solidFill>
                  <a:srgbClr val="000066"/>
                </a:solidFill>
              </a:rPr>
              <a:t>5. Conclusions</a:t>
            </a:r>
          </a:p>
        </p:txBody>
      </p:sp>
      <p:sp>
        <p:nvSpPr>
          <p:cNvPr id="699401" name="Rectangle 9"/>
          <p:cNvSpPr>
            <a:spLocks noChangeArrowheads="1"/>
          </p:cNvSpPr>
          <p:nvPr/>
        </p:nvSpPr>
        <p:spPr bwMode="auto">
          <a:xfrm>
            <a:off x="1116013" y="188913"/>
            <a:ext cx="7740650" cy="752475"/>
          </a:xfrm>
          <a:prstGeom prst="rect">
            <a:avLst/>
          </a:prstGeom>
          <a:noFill/>
          <a:ln w="9525">
            <a:noFill/>
            <a:miter lim="800000"/>
            <a:headEnd/>
            <a:tailEnd/>
          </a:ln>
          <a:effectLst/>
        </p:spPr>
        <p:txBody>
          <a:bodyPr>
            <a:spAutoFit/>
          </a:bodyPr>
          <a:lstStyle>
            <a:lvl1pPr>
              <a:tabLst>
                <a:tab pos="2152650" algn="l"/>
              </a:tabLst>
              <a:defRPr sz="2400" b="1">
                <a:solidFill>
                  <a:schemeClr val="tx1"/>
                </a:solidFill>
                <a:latin typeface="Verdana" pitchFamily="34" charset="0"/>
                <a:cs typeface="Arial" pitchFamily="34" charset="0"/>
              </a:defRPr>
            </a:lvl1pPr>
            <a:lvl2pPr marL="742950" indent="-285750">
              <a:tabLst>
                <a:tab pos="2152650" algn="l"/>
              </a:tabLst>
              <a:defRPr sz="2400" b="1">
                <a:solidFill>
                  <a:schemeClr val="tx1"/>
                </a:solidFill>
                <a:latin typeface="Verdana" pitchFamily="34" charset="0"/>
                <a:cs typeface="Arial" pitchFamily="34" charset="0"/>
              </a:defRPr>
            </a:lvl2pPr>
            <a:lvl3pPr marL="1143000" indent="-228600">
              <a:tabLst>
                <a:tab pos="2152650" algn="l"/>
              </a:tabLst>
              <a:defRPr sz="2400" b="1">
                <a:solidFill>
                  <a:schemeClr val="tx1"/>
                </a:solidFill>
                <a:latin typeface="Verdana" pitchFamily="34" charset="0"/>
                <a:cs typeface="Arial" pitchFamily="34" charset="0"/>
              </a:defRPr>
            </a:lvl3pPr>
            <a:lvl4pPr marL="1600200" indent="-228600">
              <a:tabLst>
                <a:tab pos="2152650" algn="l"/>
              </a:tabLst>
              <a:defRPr sz="2400" b="1">
                <a:solidFill>
                  <a:schemeClr val="tx1"/>
                </a:solidFill>
                <a:latin typeface="Verdana" pitchFamily="34" charset="0"/>
                <a:cs typeface="Arial" pitchFamily="34" charset="0"/>
              </a:defRPr>
            </a:lvl4pPr>
            <a:lvl5pPr marL="2057400" indent="-228600">
              <a:tabLst>
                <a:tab pos="2152650" algn="l"/>
              </a:tabLst>
              <a:defRPr sz="2400" b="1">
                <a:solidFill>
                  <a:schemeClr val="tx1"/>
                </a:solidFill>
                <a:latin typeface="Verdana" pitchFamily="34" charset="0"/>
                <a:cs typeface="Arial" pitchFamily="34" charset="0"/>
              </a:defRPr>
            </a:lvl5pPr>
            <a:lvl6pPr marL="25146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6pPr>
            <a:lvl7pPr marL="29718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7pPr>
            <a:lvl8pPr marL="34290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8pPr>
            <a:lvl9pPr marL="38862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9pPr>
          </a:lstStyle>
          <a:p>
            <a:pPr>
              <a:lnSpc>
                <a:spcPct val="120000"/>
              </a:lnSpc>
              <a:buFontTx/>
              <a:buNone/>
              <a:defRPr/>
            </a:pPr>
            <a:r>
              <a:rPr lang="en-US" altLang="ca-ES" sz="1800" dirty="0" err="1" smtClean="0">
                <a:solidFill>
                  <a:srgbClr val="000066"/>
                </a:solidFill>
                <a:effectLst>
                  <a:outerShdw blurRad="38100" dist="38100" dir="2700000" algn="tl">
                    <a:srgbClr val="C0C0C0"/>
                  </a:outerShdw>
                </a:effectLst>
              </a:rPr>
              <a:t>L’impost</a:t>
            </a:r>
            <a:r>
              <a:rPr lang="en-US" altLang="ca-ES" sz="1800" dirty="0" smtClean="0">
                <a:solidFill>
                  <a:srgbClr val="000066"/>
                </a:solidFill>
                <a:effectLst>
                  <a:outerShdw blurRad="38100" dist="38100" dir="2700000" algn="tl">
                    <a:srgbClr val="C0C0C0"/>
                  </a:outerShdw>
                </a:effectLst>
              </a:rPr>
              <a:t> de </a:t>
            </a:r>
            <a:r>
              <a:rPr lang="en-US" altLang="ca-ES" sz="1800" dirty="0" err="1" smtClean="0">
                <a:solidFill>
                  <a:srgbClr val="000066"/>
                </a:solidFill>
                <a:effectLst>
                  <a:outerShdw blurRad="38100" dist="38100" dir="2700000" algn="tl">
                    <a:srgbClr val="C0C0C0"/>
                  </a:outerShdw>
                </a:effectLst>
              </a:rPr>
              <a:t>turisme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sostenible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i</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l’impacte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sobre</a:t>
            </a:r>
            <a:r>
              <a:rPr lang="en-US" altLang="ca-ES" sz="1800" dirty="0" smtClean="0">
                <a:solidFill>
                  <a:srgbClr val="000066"/>
                </a:solidFill>
                <a:effectLst>
                  <a:outerShdw blurRad="38100" dist="38100" dir="2700000" algn="tl">
                    <a:srgbClr val="C0C0C0"/>
                  </a:outerShdw>
                </a:effectLst>
              </a:rPr>
              <a:t> la </a:t>
            </a:r>
            <a:r>
              <a:rPr lang="en-US" altLang="ca-ES" sz="1800" dirty="0" err="1" smtClean="0">
                <a:solidFill>
                  <a:srgbClr val="000066"/>
                </a:solidFill>
                <a:effectLst>
                  <a:outerShdw blurRad="38100" dist="38100" dir="2700000" algn="tl">
                    <a:srgbClr val="C0C0C0"/>
                  </a:outerShdw>
                </a:effectLst>
              </a:rPr>
              <a:t>demanda</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turística</a:t>
            </a:r>
            <a:endParaRPr lang="ca-ES" altLang="ca-ES" sz="1800" dirty="0" smtClean="0">
              <a:solidFill>
                <a:srgbClr val="000066"/>
              </a:solidFill>
              <a:effectLst>
                <a:outerShdw blurRad="38100" dist="38100" dir="2700000" algn="tl">
                  <a:srgbClr val="C0C0C0"/>
                </a:outerShdw>
              </a:effectLst>
            </a:endParaRPr>
          </a:p>
        </p:txBody>
      </p:sp>
      <p:grpSp>
        <p:nvGrpSpPr>
          <p:cNvPr id="6153" name="Group 10"/>
          <p:cNvGrpSpPr>
            <a:grpSpLocks/>
          </p:cNvGrpSpPr>
          <p:nvPr/>
        </p:nvGrpSpPr>
        <p:grpSpPr bwMode="auto">
          <a:xfrm>
            <a:off x="144463" y="333375"/>
            <a:ext cx="1403350" cy="425450"/>
            <a:chOff x="1701" y="2917"/>
            <a:chExt cx="2631" cy="739"/>
          </a:xfrm>
        </p:grpSpPr>
        <p:pic>
          <p:nvPicPr>
            <p:cNvPr id="6158" name="Picture 11" descr="Universitat de les Illes Balears">
              <a:hlinkClick r:id="rId3"/>
            </p:cNvPr>
            <p:cNvPicPr>
              <a:picLocks noChangeAspect="1" noChangeArrowheads="1"/>
            </p:cNvPicPr>
            <p:nvPr/>
          </p:nvPicPr>
          <p:blipFill>
            <a:blip r:embed="rId4"/>
            <a:srcRect/>
            <a:stretch>
              <a:fillRect/>
            </a:stretch>
          </p:blipFill>
          <p:spPr bwMode="auto">
            <a:xfrm>
              <a:off x="2245" y="2917"/>
              <a:ext cx="1407" cy="377"/>
            </a:xfrm>
            <a:prstGeom prst="rect">
              <a:avLst/>
            </a:prstGeom>
            <a:noFill/>
            <a:ln w="9525">
              <a:noFill/>
              <a:miter lim="800000"/>
              <a:headEnd/>
              <a:tailEnd/>
            </a:ln>
          </p:spPr>
        </p:pic>
        <p:sp>
          <p:nvSpPr>
            <p:cNvPr id="699404" name="Rectangle 12"/>
            <p:cNvSpPr>
              <a:spLocks noChangeArrowheads="1"/>
            </p:cNvSpPr>
            <p:nvPr/>
          </p:nvSpPr>
          <p:spPr bwMode="auto">
            <a:xfrm>
              <a:off x="1701" y="3204"/>
              <a:ext cx="2631" cy="452"/>
            </a:xfrm>
            <a:prstGeom prst="rect">
              <a:avLst/>
            </a:prstGeom>
            <a:noFill/>
            <a:ln w="9525">
              <a:noFill/>
              <a:miter lim="800000"/>
              <a:headEnd/>
              <a:tailEnd/>
            </a:ln>
            <a:effectLst/>
          </p:spPr>
          <p:txBody>
            <a:bodyPr>
              <a:spAutoFit/>
            </a:bodyPr>
            <a:lstStyle/>
            <a:p>
              <a:pPr>
                <a:buFontTx/>
                <a:buNone/>
                <a:defRPr/>
              </a:pPr>
              <a:endParaRPr lang="ca-ES" sz="500" b="0" i="1">
                <a:solidFill>
                  <a:srgbClr val="CC3300"/>
                </a:solidFill>
                <a:latin typeface="Helvetica Neue" pitchFamily="1" charset="0"/>
              </a:endParaRPr>
            </a:p>
            <a:p>
              <a:pPr>
                <a:buFontTx/>
                <a:buNone/>
                <a:defRPr/>
              </a:pPr>
              <a:r>
                <a:rPr lang="es-ES_tradnl" sz="600">
                  <a:effectLst>
                    <a:outerShdw blurRad="38100" dist="38100" dir="2700000" algn="tl">
                      <a:srgbClr val="C0C0C0"/>
                    </a:outerShdw>
                  </a:effectLst>
                  <a:latin typeface="Times New Roman" pitchFamily="18" charset="0"/>
                  <a:cs typeface="Times New Roman" pitchFamily="18" charset="0"/>
                </a:rPr>
                <a:t>Departament d’Economia Aplicada</a:t>
              </a:r>
              <a:endParaRPr lang="es-ES_tradnl" sz="200" b="0">
                <a:latin typeface="Times New Roman" pitchFamily="18" charset="0"/>
                <a:cs typeface="Times New Roman" pitchFamily="18" charset="0"/>
              </a:endParaRPr>
            </a:p>
          </p:txBody>
        </p:sp>
      </p:grpSp>
      <p:sp>
        <p:nvSpPr>
          <p:cNvPr id="699405" name="Line 13"/>
          <p:cNvSpPr>
            <a:spLocks noChangeShapeType="1"/>
          </p:cNvSpPr>
          <p:nvPr/>
        </p:nvSpPr>
        <p:spPr bwMode="auto">
          <a:xfrm>
            <a:off x="1476375" y="6453188"/>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699406" name="Line 14"/>
          <p:cNvSpPr>
            <a:spLocks noChangeShapeType="1"/>
          </p:cNvSpPr>
          <p:nvPr/>
        </p:nvSpPr>
        <p:spPr bwMode="auto">
          <a:xfrm>
            <a:off x="1476375" y="1052513"/>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699407" name="Line 15"/>
          <p:cNvSpPr>
            <a:spLocks noChangeShapeType="1"/>
          </p:cNvSpPr>
          <p:nvPr/>
        </p:nvSpPr>
        <p:spPr bwMode="auto">
          <a:xfrm flipH="1">
            <a:off x="1476375" y="6453188"/>
            <a:ext cx="0" cy="404812"/>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6157" name="1 Rectángulo"/>
          <p:cNvSpPr>
            <a:spLocks noChangeArrowheads="1"/>
          </p:cNvSpPr>
          <p:nvPr/>
        </p:nvSpPr>
        <p:spPr bwMode="auto">
          <a:xfrm>
            <a:off x="2124075" y="1668463"/>
            <a:ext cx="6029325" cy="4030662"/>
          </a:xfrm>
          <a:prstGeom prst="rect">
            <a:avLst/>
          </a:prstGeom>
          <a:noFill/>
          <a:ln w="9525">
            <a:noFill/>
            <a:miter lim="800000"/>
            <a:headEnd/>
            <a:tailEnd/>
          </a:ln>
        </p:spPr>
        <p:txBody>
          <a:bodyPr>
            <a:spAutoFit/>
          </a:bodyPr>
          <a:lstStyle/>
          <a:p>
            <a:pPr marL="285750" indent="-285750" algn="just">
              <a:buFont typeface="Arial" charset="0"/>
              <a:buChar char="•"/>
            </a:pPr>
            <a:r>
              <a:rPr lang="ca-ES" sz="1600" b="0"/>
              <a:t>Els turistes, com a consumidors de serveis públics han de contribuir al sosteniment d’aquests serveis públics</a:t>
            </a:r>
          </a:p>
          <a:p>
            <a:pPr marL="285750" indent="-285750" algn="just">
              <a:buFont typeface="Arial" charset="0"/>
              <a:buChar char="•"/>
            </a:pPr>
            <a:endParaRPr lang="ca-ES" sz="1600" b="0"/>
          </a:p>
          <a:p>
            <a:pPr marL="285750" indent="-285750" algn="just">
              <a:buFont typeface="Arial" charset="0"/>
              <a:buChar char="•"/>
            </a:pPr>
            <a:r>
              <a:rPr lang="ca-ES" sz="1600" b="0"/>
              <a:t>Tot i que els ingressos obtinguts de la tributació turisme poden ser utilitzats per beneficiar als residents- i als propis turistes- a través d'una major prestació de serveis públics, també pot reduir la demanda turística i els beneficis que implica la satisfacció d’aquesta demanda. </a:t>
            </a:r>
          </a:p>
          <a:p>
            <a:pPr marL="285750" indent="-285750" algn="just">
              <a:buFont typeface="Arial" charset="0"/>
              <a:buChar char="•"/>
            </a:pPr>
            <a:endParaRPr lang="ca-ES" sz="1600" b="0"/>
          </a:p>
          <a:p>
            <a:pPr marL="285750" indent="-285750" algn="just">
              <a:buFont typeface="Arial" charset="0"/>
              <a:buChar char="•"/>
            </a:pPr>
            <a:r>
              <a:rPr lang="ca-ES" sz="1600" b="0"/>
              <a:t>Objectiu d’aquest treball </a:t>
            </a:r>
            <a:r>
              <a:rPr lang="ca-ES" sz="1600" b="0">
                <a:sym typeface="Wingdings" pitchFamily="2" charset="2"/>
              </a:rPr>
              <a:t> </a:t>
            </a:r>
            <a:r>
              <a:rPr lang="ca-ES" sz="1600" b="0" u="sng"/>
              <a:t>Estimar de quina manera la introducció de l’impost de Turisme Sostenible aplicat a partir de l'1 de juliol de 2016 repercuteix en la demanda turística de les Illes Balears </a:t>
            </a:r>
          </a:p>
          <a:p>
            <a:pPr marL="285750" indent="-285750" algn="just">
              <a:buFont typeface="Arial" charset="0"/>
              <a:buChar char="•"/>
            </a:pPr>
            <a:endParaRPr lang="ca-ES" sz="1600" b="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0" y="1052513"/>
            <a:ext cx="1476375" cy="1081087"/>
          </a:xfrm>
          <a:prstGeom prst="rect">
            <a:avLst/>
          </a:prstGeom>
          <a:solidFill>
            <a:srgbClr val="000066"/>
          </a:solidFill>
          <a:ln w="6350">
            <a:solidFill>
              <a:srgbClr val="000066"/>
            </a:solidFill>
            <a:miter lim="800000"/>
            <a:headEnd/>
            <a:tailEnd/>
          </a:ln>
        </p:spPr>
        <p:txBody>
          <a:bodyPr anchor="ctr"/>
          <a:lstStyle/>
          <a:p>
            <a:pPr marL="361950" indent="-361950" algn="l">
              <a:buFontTx/>
              <a:buNone/>
            </a:pPr>
            <a:r>
              <a:rPr lang="en-US" altLang="ca-ES" sz="1100">
                <a:solidFill>
                  <a:schemeClr val="bg1"/>
                </a:solidFill>
              </a:rPr>
              <a:t>1.	Introducció</a:t>
            </a:r>
          </a:p>
        </p:txBody>
      </p:sp>
      <p:sp>
        <p:nvSpPr>
          <p:cNvPr id="7171" name="Rectangle 4"/>
          <p:cNvSpPr>
            <a:spLocks noChangeArrowheads="1"/>
          </p:cNvSpPr>
          <p:nvPr/>
        </p:nvSpPr>
        <p:spPr bwMode="auto">
          <a:xfrm>
            <a:off x="0" y="2132013"/>
            <a:ext cx="1476375" cy="1081087"/>
          </a:xfrm>
          <a:prstGeom prst="rect">
            <a:avLst/>
          </a:prstGeom>
          <a:noFill/>
          <a:ln w="6350">
            <a:solidFill>
              <a:srgbClr val="000066"/>
            </a:solidFill>
            <a:miter lim="800000"/>
            <a:headEnd/>
            <a:tailEnd/>
          </a:ln>
        </p:spPr>
        <p:txBody>
          <a:bodyPr anchor="ctr"/>
          <a:lstStyle/>
          <a:p>
            <a:pPr marL="177800" indent="-177800" algn="l">
              <a:buFontTx/>
              <a:buNone/>
            </a:pPr>
            <a:r>
              <a:rPr lang="en-US" altLang="ca-ES" sz="1100">
                <a:solidFill>
                  <a:srgbClr val="000066"/>
                </a:solidFill>
              </a:rPr>
              <a:t>2.	Fonaments</a:t>
            </a:r>
          </a:p>
        </p:txBody>
      </p:sp>
      <p:sp>
        <p:nvSpPr>
          <p:cNvPr id="7172" name="Rectangle 5"/>
          <p:cNvSpPr>
            <a:spLocks noChangeArrowheads="1"/>
          </p:cNvSpPr>
          <p:nvPr/>
        </p:nvSpPr>
        <p:spPr bwMode="auto">
          <a:xfrm>
            <a:off x="1116013" y="6521450"/>
            <a:ext cx="306387" cy="336550"/>
          </a:xfrm>
          <a:prstGeom prst="rect">
            <a:avLst/>
          </a:prstGeom>
          <a:noFill/>
          <a:ln w="9525">
            <a:noFill/>
            <a:miter lim="800000"/>
            <a:headEnd/>
            <a:tailEnd/>
          </a:ln>
        </p:spPr>
        <p:txBody>
          <a:bodyPr wrap="none">
            <a:spAutoFit/>
          </a:bodyPr>
          <a:lstStyle/>
          <a:p>
            <a:pPr algn="r">
              <a:buFontTx/>
              <a:buNone/>
            </a:pPr>
            <a:fld id="{238806D9-6923-40CD-A882-461D1699EE90}" type="slidenum">
              <a:rPr lang="es-ES_tradnl" altLang="ca-ES" sz="1600">
                <a:solidFill>
                  <a:srgbClr val="000066"/>
                </a:solidFill>
                <a:latin typeface="Helvetica Neue" pitchFamily="1" charset="0"/>
              </a:rPr>
              <a:pPr algn="r">
                <a:buFontTx/>
                <a:buNone/>
              </a:pPr>
              <a:t>6</a:t>
            </a:fld>
            <a:endParaRPr lang="es-ES_tradnl" altLang="ca-ES" sz="1400">
              <a:solidFill>
                <a:srgbClr val="000066"/>
              </a:solidFill>
              <a:latin typeface="Helvetica Neue" pitchFamily="1" charset="0"/>
            </a:endParaRPr>
          </a:p>
        </p:txBody>
      </p:sp>
      <p:sp>
        <p:nvSpPr>
          <p:cNvPr id="7173" name="Rectangle 6"/>
          <p:cNvSpPr>
            <a:spLocks noChangeArrowheads="1"/>
          </p:cNvSpPr>
          <p:nvPr/>
        </p:nvSpPr>
        <p:spPr bwMode="auto">
          <a:xfrm>
            <a:off x="0" y="3211513"/>
            <a:ext cx="1476375" cy="1081087"/>
          </a:xfrm>
          <a:prstGeom prst="rect">
            <a:avLst/>
          </a:prstGeom>
          <a:noFill/>
          <a:ln w="6350">
            <a:solidFill>
              <a:srgbClr val="000066"/>
            </a:solidFill>
            <a:miter lim="800000"/>
            <a:headEnd/>
            <a:tailEnd/>
          </a:ln>
        </p:spPr>
        <p:txBody>
          <a:bodyPr anchor="ctr"/>
          <a:lstStyle/>
          <a:p>
            <a:pPr marL="177800" indent="-177800" algn="l">
              <a:buFontTx/>
              <a:buNone/>
            </a:pPr>
            <a:r>
              <a:rPr lang="en-US" altLang="ca-ES" sz="1100">
                <a:solidFill>
                  <a:srgbClr val="000066"/>
                </a:solidFill>
              </a:rPr>
              <a:t>3.	Elasticitat Preu a Espanya i a Balears</a:t>
            </a:r>
          </a:p>
        </p:txBody>
      </p:sp>
      <p:sp>
        <p:nvSpPr>
          <p:cNvPr id="7174" name="Rectangle 7"/>
          <p:cNvSpPr>
            <a:spLocks noChangeArrowheads="1"/>
          </p:cNvSpPr>
          <p:nvPr/>
        </p:nvSpPr>
        <p:spPr bwMode="auto">
          <a:xfrm>
            <a:off x="0" y="4292600"/>
            <a:ext cx="1476375" cy="1081088"/>
          </a:xfrm>
          <a:prstGeom prst="rect">
            <a:avLst/>
          </a:prstGeom>
          <a:noFill/>
          <a:ln w="6350">
            <a:solidFill>
              <a:srgbClr val="000066"/>
            </a:solidFill>
            <a:miter lim="800000"/>
            <a:headEnd/>
            <a:tailEnd/>
          </a:ln>
        </p:spPr>
        <p:txBody>
          <a:bodyPr anchor="ctr"/>
          <a:lstStyle/>
          <a:p>
            <a:pPr marL="185738" indent="-185738" algn="l">
              <a:buFontTx/>
              <a:buNone/>
            </a:pPr>
            <a:r>
              <a:rPr lang="es-ES" altLang="ca-ES" sz="1100">
                <a:solidFill>
                  <a:srgbClr val="000066"/>
                </a:solidFill>
              </a:rPr>
              <a:t>4.	Estimació de l’efecte preu</a:t>
            </a:r>
            <a:endParaRPr lang="en-US" altLang="ca-ES" sz="1100">
              <a:solidFill>
                <a:srgbClr val="000066"/>
              </a:solidFill>
            </a:endParaRPr>
          </a:p>
        </p:txBody>
      </p:sp>
      <p:sp>
        <p:nvSpPr>
          <p:cNvPr id="7175" name="Rectangle 8"/>
          <p:cNvSpPr>
            <a:spLocks noChangeArrowheads="1"/>
          </p:cNvSpPr>
          <p:nvPr/>
        </p:nvSpPr>
        <p:spPr bwMode="auto">
          <a:xfrm>
            <a:off x="0" y="5372100"/>
            <a:ext cx="1476375" cy="1081088"/>
          </a:xfrm>
          <a:prstGeom prst="rect">
            <a:avLst/>
          </a:prstGeom>
          <a:noFill/>
          <a:ln w="6350">
            <a:solidFill>
              <a:srgbClr val="000066"/>
            </a:solidFill>
            <a:miter lim="800000"/>
            <a:headEnd/>
            <a:tailEnd/>
          </a:ln>
        </p:spPr>
        <p:txBody>
          <a:bodyPr anchor="ctr"/>
          <a:lstStyle/>
          <a:p>
            <a:pPr algn="l">
              <a:buFontTx/>
              <a:buNone/>
            </a:pPr>
            <a:r>
              <a:rPr lang="en-US" altLang="ca-ES" sz="1100">
                <a:solidFill>
                  <a:srgbClr val="000066"/>
                </a:solidFill>
              </a:rPr>
              <a:t>5. Conclusions</a:t>
            </a:r>
          </a:p>
        </p:txBody>
      </p:sp>
      <p:sp>
        <p:nvSpPr>
          <p:cNvPr id="699401" name="Rectangle 9"/>
          <p:cNvSpPr>
            <a:spLocks noChangeArrowheads="1"/>
          </p:cNvSpPr>
          <p:nvPr/>
        </p:nvSpPr>
        <p:spPr bwMode="auto">
          <a:xfrm>
            <a:off x="1116013" y="188913"/>
            <a:ext cx="7740650" cy="752475"/>
          </a:xfrm>
          <a:prstGeom prst="rect">
            <a:avLst/>
          </a:prstGeom>
          <a:noFill/>
          <a:ln w="9525">
            <a:noFill/>
            <a:miter lim="800000"/>
            <a:headEnd/>
            <a:tailEnd/>
          </a:ln>
          <a:effectLst/>
        </p:spPr>
        <p:txBody>
          <a:bodyPr>
            <a:spAutoFit/>
          </a:bodyPr>
          <a:lstStyle>
            <a:lvl1pPr>
              <a:tabLst>
                <a:tab pos="2152650" algn="l"/>
              </a:tabLst>
              <a:defRPr sz="2400" b="1">
                <a:solidFill>
                  <a:schemeClr val="tx1"/>
                </a:solidFill>
                <a:latin typeface="Verdana" pitchFamily="34" charset="0"/>
                <a:cs typeface="Arial" pitchFamily="34" charset="0"/>
              </a:defRPr>
            </a:lvl1pPr>
            <a:lvl2pPr marL="742950" indent="-285750">
              <a:tabLst>
                <a:tab pos="2152650" algn="l"/>
              </a:tabLst>
              <a:defRPr sz="2400" b="1">
                <a:solidFill>
                  <a:schemeClr val="tx1"/>
                </a:solidFill>
                <a:latin typeface="Verdana" pitchFamily="34" charset="0"/>
                <a:cs typeface="Arial" pitchFamily="34" charset="0"/>
              </a:defRPr>
            </a:lvl2pPr>
            <a:lvl3pPr marL="1143000" indent="-228600">
              <a:tabLst>
                <a:tab pos="2152650" algn="l"/>
              </a:tabLst>
              <a:defRPr sz="2400" b="1">
                <a:solidFill>
                  <a:schemeClr val="tx1"/>
                </a:solidFill>
                <a:latin typeface="Verdana" pitchFamily="34" charset="0"/>
                <a:cs typeface="Arial" pitchFamily="34" charset="0"/>
              </a:defRPr>
            </a:lvl3pPr>
            <a:lvl4pPr marL="1600200" indent="-228600">
              <a:tabLst>
                <a:tab pos="2152650" algn="l"/>
              </a:tabLst>
              <a:defRPr sz="2400" b="1">
                <a:solidFill>
                  <a:schemeClr val="tx1"/>
                </a:solidFill>
                <a:latin typeface="Verdana" pitchFamily="34" charset="0"/>
                <a:cs typeface="Arial" pitchFamily="34" charset="0"/>
              </a:defRPr>
            </a:lvl4pPr>
            <a:lvl5pPr marL="2057400" indent="-228600">
              <a:tabLst>
                <a:tab pos="2152650" algn="l"/>
              </a:tabLst>
              <a:defRPr sz="2400" b="1">
                <a:solidFill>
                  <a:schemeClr val="tx1"/>
                </a:solidFill>
                <a:latin typeface="Verdana" pitchFamily="34" charset="0"/>
                <a:cs typeface="Arial" pitchFamily="34" charset="0"/>
              </a:defRPr>
            </a:lvl5pPr>
            <a:lvl6pPr marL="25146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6pPr>
            <a:lvl7pPr marL="29718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7pPr>
            <a:lvl8pPr marL="34290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8pPr>
            <a:lvl9pPr marL="38862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9pPr>
          </a:lstStyle>
          <a:p>
            <a:pPr>
              <a:lnSpc>
                <a:spcPct val="120000"/>
              </a:lnSpc>
              <a:buFontTx/>
              <a:buNone/>
              <a:defRPr/>
            </a:pPr>
            <a:r>
              <a:rPr lang="en-US" altLang="ca-ES" sz="1800" dirty="0" err="1" smtClean="0">
                <a:solidFill>
                  <a:srgbClr val="000066"/>
                </a:solidFill>
                <a:effectLst>
                  <a:outerShdw blurRad="38100" dist="38100" dir="2700000" algn="tl">
                    <a:srgbClr val="C0C0C0"/>
                  </a:outerShdw>
                </a:effectLst>
              </a:rPr>
              <a:t>L’impost</a:t>
            </a:r>
            <a:r>
              <a:rPr lang="en-US" altLang="ca-ES" sz="1800" dirty="0" smtClean="0">
                <a:solidFill>
                  <a:srgbClr val="000066"/>
                </a:solidFill>
                <a:effectLst>
                  <a:outerShdw blurRad="38100" dist="38100" dir="2700000" algn="tl">
                    <a:srgbClr val="C0C0C0"/>
                  </a:outerShdw>
                </a:effectLst>
              </a:rPr>
              <a:t> de </a:t>
            </a:r>
            <a:r>
              <a:rPr lang="en-US" altLang="ca-ES" sz="1800" dirty="0" err="1" smtClean="0">
                <a:solidFill>
                  <a:srgbClr val="000066"/>
                </a:solidFill>
                <a:effectLst>
                  <a:outerShdw blurRad="38100" dist="38100" dir="2700000" algn="tl">
                    <a:srgbClr val="C0C0C0"/>
                  </a:outerShdw>
                </a:effectLst>
              </a:rPr>
              <a:t>turisme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sostenible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i</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l’impacte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sobre</a:t>
            </a:r>
            <a:r>
              <a:rPr lang="en-US" altLang="ca-ES" sz="1800" dirty="0" smtClean="0">
                <a:solidFill>
                  <a:srgbClr val="000066"/>
                </a:solidFill>
                <a:effectLst>
                  <a:outerShdw blurRad="38100" dist="38100" dir="2700000" algn="tl">
                    <a:srgbClr val="C0C0C0"/>
                  </a:outerShdw>
                </a:effectLst>
              </a:rPr>
              <a:t> la </a:t>
            </a:r>
            <a:r>
              <a:rPr lang="en-US" altLang="ca-ES" sz="1800" dirty="0" err="1" smtClean="0">
                <a:solidFill>
                  <a:srgbClr val="000066"/>
                </a:solidFill>
                <a:effectLst>
                  <a:outerShdw blurRad="38100" dist="38100" dir="2700000" algn="tl">
                    <a:srgbClr val="C0C0C0"/>
                  </a:outerShdw>
                </a:effectLst>
              </a:rPr>
              <a:t>demanda</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turística</a:t>
            </a:r>
            <a:endParaRPr lang="ca-ES" altLang="ca-ES" sz="1800" dirty="0" smtClean="0">
              <a:solidFill>
                <a:srgbClr val="000066"/>
              </a:solidFill>
              <a:effectLst>
                <a:outerShdw blurRad="38100" dist="38100" dir="2700000" algn="tl">
                  <a:srgbClr val="C0C0C0"/>
                </a:outerShdw>
              </a:effectLst>
            </a:endParaRPr>
          </a:p>
        </p:txBody>
      </p:sp>
      <p:grpSp>
        <p:nvGrpSpPr>
          <p:cNvPr id="7177" name="Group 10"/>
          <p:cNvGrpSpPr>
            <a:grpSpLocks/>
          </p:cNvGrpSpPr>
          <p:nvPr/>
        </p:nvGrpSpPr>
        <p:grpSpPr bwMode="auto">
          <a:xfrm>
            <a:off x="144463" y="333375"/>
            <a:ext cx="1403350" cy="425450"/>
            <a:chOff x="1701" y="2917"/>
            <a:chExt cx="2631" cy="739"/>
          </a:xfrm>
        </p:grpSpPr>
        <p:pic>
          <p:nvPicPr>
            <p:cNvPr id="7182" name="Picture 11" descr="Universitat de les Illes Balears">
              <a:hlinkClick r:id="rId3"/>
            </p:cNvPr>
            <p:cNvPicPr>
              <a:picLocks noChangeAspect="1" noChangeArrowheads="1"/>
            </p:cNvPicPr>
            <p:nvPr/>
          </p:nvPicPr>
          <p:blipFill>
            <a:blip r:embed="rId4"/>
            <a:srcRect/>
            <a:stretch>
              <a:fillRect/>
            </a:stretch>
          </p:blipFill>
          <p:spPr bwMode="auto">
            <a:xfrm>
              <a:off x="2245" y="2917"/>
              <a:ext cx="1407" cy="377"/>
            </a:xfrm>
            <a:prstGeom prst="rect">
              <a:avLst/>
            </a:prstGeom>
            <a:noFill/>
            <a:ln w="9525">
              <a:noFill/>
              <a:miter lim="800000"/>
              <a:headEnd/>
              <a:tailEnd/>
            </a:ln>
          </p:spPr>
        </p:pic>
        <p:sp>
          <p:nvSpPr>
            <p:cNvPr id="699404" name="Rectangle 12"/>
            <p:cNvSpPr>
              <a:spLocks noChangeArrowheads="1"/>
            </p:cNvSpPr>
            <p:nvPr/>
          </p:nvSpPr>
          <p:spPr bwMode="auto">
            <a:xfrm>
              <a:off x="1701" y="3204"/>
              <a:ext cx="2631" cy="452"/>
            </a:xfrm>
            <a:prstGeom prst="rect">
              <a:avLst/>
            </a:prstGeom>
            <a:noFill/>
            <a:ln w="9525">
              <a:noFill/>
              <a:miter lim="800000"/>
              <a:headEnd/>
              <a:tailEnd/>
            </a:ln>
            <a:effectLst/>
          </p:spPr>
          <p:txBody>
            <a:bodyPr>
              <a:spAutoFit/>
            </a:bodyPr>
            <a:lstStyle/>
            <a:p>
              <a:pPr>
                <a:buFontTx/>
                <a:buNone/>
                <a:defRPr/>
              </a:pPr>
              <a:endParaRPr lang="ca-ES" sz="500" b="0" i="1">
                <a:solidFill>
                  <a:srgbClr val="CC3300"/>
                </a:solidFill>
                <a:latin typeface="Helvetica Neue" pitchFamily="1" charset="0"/>
              </a:endParaRPr>
            </a:p>
            <a:p>
              <a:pPr>
                <a:buFontTx/>
                <a:buNone/>
                <a:defRPr/>
              </a:pPr>
              <a:r>
                <a:rPr lang="es-ES_tradnl" sz="600">
                  <a:effectLst>
                    <a:outerShdw blurRad="38100" dist="38100" dir="2700000" algn="tl">
                      <a:srgbClr val="C0C0C0"/>
                    </a:outerShdw>
                  </a:effectLst>
                  <a:latin typeface="Times New Roman" pitchFamily="18" charset="0"/>
                  <a:cs typeface="Times New Roman" pitchFamily="18" charset="0"/>
                </a:rPr>
                <a:t>Departament d’Economia Aplicada</a:t>
              </a:r>
              <a:endParaRPr lang="es-ES_tradnl" sz="200" b="0">
                <a:latin typeface="Times New Roman" pitchFamily="18" charset="0"/>
                <a:cs typeface="Times New Roman" pitchFamily="18" charset="0"/>
              </a:endParaRPr>
            </a:p>
          </p:txBody>
        </p:sp>
      </p:grpSp>
      <p:sp>
        <p:nvSpPr>
          <p:cNvPr id="699405" name="Line 13"/>
          <p:cNvSpPr>
            <a:spLocks noChangeShapeType="1"/>
          </p:cNvSpPr>
          <p:nvPr/>
        </p:nvSpPr>
        <p:spPr bwMode="auto">
          <a:xfrm>
            <a:off x="1476375" y="6453188"/>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699406" name="Line 14"/>
          <p:cNvSpPr>
            <a:spLocks noChangeShapeType="1"/>
          </p:cNvSpPr>
          <p:nvPr/>
        </p:nvSpPr>
        <p:spPr bwMode="auto">
          <a:xfrm>
            <a:off x="1476375" y="1052513"/>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699407" name="Line 15"/>
          <p:cNvSpPr>
            <a:spLocks noChangeShapeType="1"/>
          </p:cNvSpPr>
          <p:nvPr/>
        </p:nvSpPr>
        <p:spPr bwMode="auto">
          <a:xfrm flipH="1">
            <a:off x="1476375" y="6453188"/>
            <a:ext cx="0" cy="404812"/>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7181" name="1 Rectángulo"/>
          <p:cNvSpPr>
            <a:spLocks noChangeArrowheads="1"/>
          </p:cNvSpPr>
          <p:nvPr/>
        </p:nvSpPr>
        <p:spPr bwMode="auto">
          <a:xfrm>
            <a:off x="2124075" y="2132013"/>
            <a:ext cx="6029325" cy="2800350"/>
          </a:xfrm>
          <a:prstGeom prst="rect">
            <a:avLst/>
          </a:prstGeom>
          <a:noFill/>
          <a:ln w="9525">
            <a:noFill/>
            <a:miter lim="800000"/>
            <a:headEnd/>
            <a:tailEnd/>
          </a:ln>
        </p:spPr>
        <p:txBody>
          <a:bodyPr>
            <a:spAutoFit/>
          </a:bodyPr>
          <a:lstStyle/>
          <a:p>
            <a:pPr marL="285750" indent="-285750" algn="just">
              <a:buFont typeface="Arial" charset="0"/>
              <a:buChar char="•"/>
            </a:pPr>
            <a:r>
              <a:rPr lang="ca-ES" sz="1600" b="0"/>
              <a:t>Demanda turística en els estudis empírics s’ha mesurat fonamentalment pel nombre de turistes o les seves estades (63% dels casos) seguit per la despesa turística (29% dels casos) (Li et al., 2005). </a:t>
            </a:r>
          </a:p>
          <a:p>
            <a:pPr marL="285750" indent="-285750" algn="just">
              <a:buFont typeface="Arial" charset="0"/>
              <a:buChar char="•"/>
            </a:pPr>
            <a:endParaRPr lang="ca-ES" sz="1600" b="0"/>
          </a:p>
          <a:p>
            <a:pPr marL="285750" indent="-285750" algn="just">
              <a:buFont typeface="Arial" charset="0"/>
              <a:buChar char="•"/>
            </a:pPr>
            <a:r>
              <a:rPr lang="ca-ES" sz="1600" b="0"/>
              <a:t>Objecte </a:t>
            </a:r>
            <a:r>
              <a:rPr lang="ca-ES" sz="1600" b="0">
                <a:sym typeface="Wingdings" pitchFamily="2" charset="2"/>
              </a:rPr>
              <a:t> </a:t>
            </a:r>
            <a:r>
              <a:rPr lang="ca-ES" sz="1600" b="0"/>
              <a:t>Estades turístiques</a:t>
            </a:r>
          </a:p>
          <a:p>
            <a:pPr marL="285750" indent="-285750" algn="just">
              <a:buFont typeface="Arial" charset="0"/>
              <a:buChar char="•"/>
            </a:pPr>
            <a:endParaRPr lang="ca-ES" sz="1600" b="0"/>
          </a:p>
          <a:p>
            <a:pPr marL="285750" indent="-285750" algn="just">
              <a:buFont typeface="Arial" charset="0"/>
              <a:buChar char="•"/>
            </a:pPr>
            <a:r>
              <a:rPr lang="ca-ES" sz="1600" b="0"/>
              <a:t>Elasticitat </a:t>
            </a:r>
            <a:r>
              <a:rPr lang="ca-ES" sz="1600" b="0">
                <a:sym typeface="Wingdings" pitchFamily="2" charset="2"/>
              </a:rPr>
              <a:t> referències a </a:t>
            </a:r>
            <a:r>
              <a:rPr lang="ca-ES" sz="1600" b="0"/>
              <a:t>Balears i/o Espanya als darrers 12 anys</a:t>
            </a:r>
          </a:p>
          <a:p>
            <a:pPr marL="285750" indent="-285750" algn="just">
              <a:buFont typeface="Arial" charset="0"/>
              <a:buChar char="•"/>
            </a:pPr>
            <a:endParaRPr lang="ca-ES" sz="1600" b="0"/>
          </a:p>
          <a:p>
            <a:pPr marL="285750" indent="-285750" algn="just">
              <a:buFont typeface="Arial" charset="0"/>
              <a:buChar char="•"/>
            </a:pPr>
            <a:r>
              <a:rPr lang="ca-ES" sz="1600" b="0"/>
              <a:t>Dades de l’any 2014.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0" y="1052513"/>
            <a:ext cx="1476375" cy="1081087"/>
          </a:xfrm>
          <a:prstGeom prst="rect">
            <a:avLst/>
          </a:prstGeom>
          <a:noFill/>
          <a:ln w="6350">
            <a:solidFill>
              <a:srgbClr val="000066"/>
            </a:solidFill>
            <a:miter lim="800000"/>
            <a:headEnd/>
            <a:tailEnd/>
          </a:ln>
        </p:spPr>
        <p:txBody>
          <a:bodyPr anchor="ctr"/>
          <a:lstStyle/>
          <a:p>
            <a:pPr marL="361950" indent="-361950" algn="l">
              <a:buFontTx/>
              <a:buNone/>
            </a:pPr>
            <a:r>
              <a:rPr lang="en-US" altLang="ca-ES" sz="1100">
                <a:solidFill>
                  <a:srgbClr val="000066"/>
                </a:solidFill>
              </a:rPr>
              <a:t>1.	Introducció</a:t>
            </a:r>
          </a:p>
        </p:txBody>
      </p:sp>
      <p:sp>
        <p:nvSpPr>
          <p:cNvPr id="8195" name="Rectangle 4"/>
          <p:cNvSpPr>
            <a:spLocks noChangeArrowheads="1"/>
          </p:cNvSpPr>
          <p:nvPr/>
        </p:nvSpPr>
        <p:spPr bwMode="auto">
          <a:xfrm>
            <a:off x="0" y="2132013"/>
            <a:ext cx="1476375" cy="1081087"/>
          </a:xfrm>
          <a:prstGeom prst="rect">
            <a:avLst/>
          </a:prstGeom>
          <a:solidFill>
            <a:srgbClr val="000066"/>
          </a:solidFill>
          <a:ln w="6350">
            <a:solidFill>
              <a:srgbClr val="000066"/>
            </a:solidFill>
            <a:miter lim="800000"/>
            <a:headEnd/>
            <a:tailEnd/>
          </a:ln>
        </p:spPr>
        <p:txBody>
          <a:bodyPr anchor="ctr"/>
          <a:lstStyle/>
          <a:p>
            <a:pPr marL="177800" indent="-177800" algn="l">
              <a:buFontTx/>
              <a:buNone/>
            </a:pPr>
            <a:r>
              <a:rPr lang="en-US" altLang="ca-ES" sz="1100">
                <a:solidFill>
                  <a:schemeClr val="bg1"/>
                </a:solidFill>
              </a:rPr>
              <a:t>2.	Fonaments</a:t>
            </a:r>
          </a:p>
        </p:txBody>
      </p:sp>
      <p:sp>
        <p:nvSpPr>
          <p:cNvPr id="8196" name="Rectangle 5"/>
          <p:cNvSpPr>
            <a:spLocks noChangeArrowheads="1"/>
          </p:cNvSpPr>
          <p:nvPr/>
        </p:nvSpPr>
        <p:spPr bwMode="auto">
          <a:xfrm>
            <a:off x="993775" y="6521450"/>
            <a:ext cx="428625" cy="336550"/>
          </a:xfrm>
          <a:prstGeom prst="rect">
            <a:avLst/>
          </a:prstGeom>
          <a:noFill/>
          <a:ln w="9525">
            <a:noFill/>
            <a:miter lim="800000"/>
            <a:headEnd/>
            <a:tailEnd/>
          </a:ln>
        </p:spPr>
        <p:txBody>
          <a:bodyPr wrap="none">
            <a:spAutoFit/>
          </a:bodyPr>
          <a:lstStyle/>
          <a:p>
            <a:pPr algn="r">
              <a:buFontTx/>
              <a:buNone/>
            </a:pPr>
            <a:fld id="{8D03FC22-A6E5-4045-8F05-EE0C0C4C0F89}" type="slidenum">
              <a:rPr lang="es-ES_tradnl" altLang="ca-ES" sz="1600">
                <a:solidFill>
                  <a:srgbClr val="000066"/>
                </a:solidFill>
                <a:latin typeface="Helvetica Neue" pitchFamily="1" charset="0"/>
              </a:rPr>
              <a:pPr algn="r">
                <a:buFontTx/>
                <a:buNone/>
              </a:pPr>
              <a:t>7</a:t>
            </a:fld>
            <a:endParaRPr lang="es-ES_tradnl" altLang="ca-ES" sz="1400">
              <a:solidFill>
                <a:srgbClr val="000066"/>
              </a:solidFill>
              <a:latin typeface="Helvetica Neue" pitchFamily="1" charset="0"/>
            </a:endParaRPr>
          </a:p>
        </p:txBody>
      </p:sp>
      <p:sp>
        <p:nvSpPr>
          <p:cNvPr id="8197" name="Rectangle 6"/>
          <p:cNvSpPr>
            <a:spLocks noChangeArrowheads="1"/>
          </p:cNvSpPr>
          <p:nvPr/>
        </p:nvSpPr>
        <p:spPr bwMode="auto">
          <a:xfrm>
            <a:off x="0" y="3211513"/>
            <a:ext cx="1476375" cy="1081087"/>
          </a:xfrm>
          <a:prstGeom prst="rect">
            <a:avLst/>
          </a:prstGeom>
          <a:noFill/>
          <a:ln w="6350">
            <a:solidFill>
              <a:srgbClr val="000066"/>
            </a:solidFill>
            <a:miter lim="800000"/>
            <a:headEnd/>
            <a:tailEnd/>
          </a:ln>
        </p:spPr>
        <p:txBody>
          <a:bodyPr anchor="ctr"/>
          <a:lstStyle/>
          <a:p>
            <a:pPr marL="177800" indent="-177800" algn="l">
              <a:buFontTx/>
              <a:buNone/>
            </a:pPr>
            <a:r>
              <a:rPr lang="en-US" altLang="ca-ES" sz="1100">
                <a:solidFill>
                  <a:srgbClr val="000066"/>
                </a:solidFill>
              </a:rPr>
              <a:t>3.	Elasticitat Preu a Espanya i a Balears</a:t>
            </a:r>
          </a:p>
        </p:txBody>
      </p:sp>
      <p:sp>
        <p:nvSpPr>
          <p:cNvPr id="8198" name="Rectangle 8"/>
          <p:cNvSpPr>
            <a:spLocks noChangeArrowheads="1"/>
          </p:cNvSpPr>
          <p:nvPr/>
        </p:nvSpPr>
        <p:spPr bwMode="auto">
          <a:xfrm>
            <a:off x="0" y="5372100"/>
            <a:ext cx="1476375" cy="1081088"/>
          </a:xfrm>
          <a:prstGeom prst="rect">
            <a:avLst/>
          </a:prstGeom>
          <a:noFill/>
          <a:ln w="6350">
            <a:solidFill>
              <a:srgbClr val="000066"/>
            </a:solidFill>
            <a:miter lim="800000"/>
            <a:headEnd/>
            <a:tailEnd/>
          </a:ln>
        </p:spPr>
        <p:txBody>
          <a:bodyPr anchor="ctr"/>
          <a:lstStyle/>
          <a:p>
            <a:pPr algn="l">
              <a:buFontTx/>
              <a:buNone/>
            </a:pPr>
            <a:r>
              <a:rPr lang="en-US" altLang="ca-ES" sz="1100">
                <a:solidFill>
                  <a:srgbClr val="000066"/>
                </a:solidFill>
              </a:rPr>
              <a:t>5. Conclusions</a:t>
            </a:r>
          </a:p>
        </p:txBody>
      </p:sp>
      <p:sp>
        <p:nvSpPr>
          <p:cNvPr id="723977" name="Rectangle 9"/>
          <p:cNvSpPr>
            <a:spLocks noChangeArrowheads="1"/>
          </p:cNvSpPr>
          <p:nvPr/>
        </p:nvSpPr>
        <p:spPr bwMode="auto">
          <a:xfrm>
            <a:off x="1116013" y="188913"/>
            <a:ext cx="7740650" cy="722312"/>
          </a:xfrm>
          <a:prstGeom prst="rect">
            <a:avLst/>
          </a:prstGeom>
          <a:noFill/>
          <a:ln w="9525">
            <a:noFill/>
            <a:miter lim="800000"/>
            <a:headEnd/>
            <a:tailEnd/>
          </a:ln>
          <a:effectLst/>
        </p:spPr>
        <p:txBody>
          <a:bodyPr>
            <a:spAutoFit/>
          </a:bodyPr>
          <a:lstStyle>
            <a:lvl1pPr>
              <a:tabLst>
                <a:tab pos="2152650" algn="l"/>
              </a:tabLst>
              <a:defRPr sz="2400" b="1">
                <a:solidFill>
                  <a:schemeClr val="tx1"/>
                </a:solidFill>
                <a:latin typeface="Verdana" pitchFamily="34" charset="0"/>
                <a:cs typeface="Arial" pitchFamily="34" charset="0"/>
              </a:defRPr>
            </a:lvl1pPr>
            <a:lvl2pPr marL="742950" indent="-285750">
              <a:tabLst>
                <a:tab pos="2152650" algn="l"/>
              </a:tabLst>
              <a:defRPr sz="2400" b="1">
                <a:solidFill>
                  <a:schemeClr val="tx1"/>
                </a:solidFill>
                <a:latin typeface="Verdana" pitchFamily="34" charset="0"/>
                <a:cs typeface="Arial" pitchFamily="34" charset="0"/>
              </a:defRPr>
            </a:lvl2pPr>
            <a:lvl3pPr marL="1143000" indent="-228600">
              <a:tabLst>
                <a:tab pos="2152650" algn="l"/>
              </a:tabLst>
              <a:defRPr sz="2400" b="1">
                <a:solidFill>
                  <a:schemeClr val="tx1"/>
                </a:solidFill>
                <a:latin typeface="Verdana" pitchFamily="34" charset="0"/>
                <a:cs typeface="Arial" pitchFamily="34" charset="0"/>
              </a:defRPr>
            </a:lvl3pPr>
            <a:lvl4pPr marL="1600200" indent="-228600">
              <a:tabLst>
                <a:tab pos="2152650" algn="l"/>
              </a:tabLst>
              <a:defRPr sz="2400" b="1">
                <a:solidFill>
                  <a:schemeClr val="tx1"/>
                </a:solidFill>
                <a:latin typeface="Verdana" pitchFamily="34" charset="0"/>
                <a:cs typeface="Arial" pitchFamily="34" charset="0"/>
              </a:defRPr>
            </a:lvl4pPr>
            <a:lvl5pPr marL="2057400" indent="-228600">
              <a:tabLst>
                <a:tab pos="2152650" algn="l"/>
              </a:tabLst>
              <a:defRPr sz="2400" b="1">
                <a:solidFill>
                  <a:schemeClr val="tx1"/>
                </a:solidFill>
                <a:latin typeface="Verdana" pitchFamily="34" charset="0"/>
                <a:cs typeface="Arial" pitchFamily="34" charset="0"/>
              </a:defRPr>
            </a:lvl5pPr>
            <a:lvl6pPr marL="25146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6pPr>
            <a:lvl7pPr marL="29718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7pPr>
            <a:lvl8pPr marL="34290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8pPr>
            <a:lvl9pPr marL="38862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9pPr>
          </a:lstStyle>
          <a:p>
            <a:pPr>
              <a:lnSpc>
                <a:spcPct val="120000"/>
              </a:lnSpc>
              <a:buFontTx/>
              <a:buNone/>
              <a:defRPr/>
            </a:pPr>
            <a:r>
              <a:rPr lang="en-US" altLang="ca-ES" sz="1800" dirty="0" err="1" smtClean="0">
                <a:solidFill>
                  <a:srgbClr val="000066"/>
                </a:solidFill>
                <a:effectLst>
                  <a:outerShdw blurRad="38100" dist="38100" dir="2700000" algn="tl">
                    <a:srgbClr val="C0C0C0"/>
                  </a:outerShdw>
                </a:effectLst>
              </a:rPr>
              <a:t>L’impost</a:t>
            </a:r>
            <a:r>
              <a:rPr lang="en-US" altLang="ca-ES" sz="1800" dirty="0" smtClean="0">
                <a:solidFill>
                  <a:srgbClr val="000066"/>
                </a:solidFill>
                <a:effectLst>
                  <a:outerShdw blurRad="38100" dist="38100" dir="2700000" algn="tl">
                    <a:srgbClr val="C0C0C0"/>
                  </a:outerShdw>
                </a:effectLst>
              </a:rPr>
              <a:t> de </a:t>
            </a:r>
            <a:r>
              <a:rPr lang="en-US" altLang="ca-ES" sz="1800" dirty="0" err="1" smtClean="0">
                <a:solidFill>
                  <a:srgbClr val="000066"/>
                </a:solidFill>
                <a:effectLst>
                  <a:outerShdw blurRad="38100" dist="38100" dir="2700000" algn="tl">
                    <a:srgbClr val="C0C0C0"/>
                  </a:outerShdw>
                </a:effectLst>
              </a:rPr>
              <a:t>turisme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sostenible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i</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l’impacte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sobre</a:t>
            </a:r>
            <a:r>
              <a:rPr lang="en-US" altLang="ca-ES" sz="1800" dirty="0" smtClean="0">
                <a:solidFill>
                  <a:srgbClr val="000066"/>
                </a:solidFill>
                <a:effectLst>
                  <a:outerShdw blurRad="38100" dist="38100" dir="2700000" algn="tl">
                    <a:srgbClr val="C0C0C0"/>
                  </a:outerShdw>
                </a:effectLst>
              </a:rPr>
              <a:t> la </a:t>
            </a:r>
            <a:r>
              <a:rPr lang="en-US" altLang="ca-ES" sz="1800" dirty="0" err="1" smtClean="0">
                <a:solidFill>
                  <a:srgbClr val="000066"/>
                </a:solidFill>
                <a:effectLst>
                  <a:outerShdw blurRad="38100" dist="38100" dir="2700000" algn="tl">
                    <a:srgbClr val="C0C0C0"/>
                  </a:outerShdw>
                </a:effectLst>
              </a:rPr>
              <a:t>demanda</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turística</a:t>
            </a:r>
            <a:endParaRPr lang="ca-ES" altLang="ca-ES" sz="1800" dirty="0" smtClean="0">
              <a:solidFill>
                <a:srgbClr val="000066"/>
              </a:solidFill>
              <a:effectLst>
                <a:outerShdw blurRad="38100" dist="38100" dir="2700000" algn="tl">
                  <a:srgbClr val="C0C0C0"/>
                </a:outerShdw>
              </a:effectLst>
            </a:endParaRPr>
          </a:p>
        </p:txBody>
      </p:sp>
      <p:grpSp>
        <p:nvGrpSpPr>
          <p:cNvPr id="8200" name="Group 10"/>
          <p:cNvGrpSpPr>
            <a:grpSpLocks/>
          </p:cNvGrpSpPr>
          <p:nvPr/>
        </p:nvGrpSpPr>
        <p:grpSpPr bwMode="auto">
          <a:xfrm>
            <a:off x="144463" y="333375"/>
            <a:ext cx="1403350" cy="425450"/>
            <a:chOff x="1701" y="2917"/>
            <a:chExt cx="2631" cy="739"/>
          </a:xfrm>
        </p:grpSpPr>
        <p:pic>
          <p:nvPicPr>
            <p:cNvPr id="8210" name="Picture 11" descr="Universitat de les Illes Balears">
              <a:hlinkClick r:id="rId4"/>
            </p:cNvPr>
            <p:cNvPicPr>
              <a:picLocks noChangeAspect="1" noChangeArrowheads="1"/>
            </p:cNvPicPr>
            <p:nvPr/>
          </p:nvPicPr>
          <p:blipFill>
            <a:blip r:embed="rId5"/>
            <a:srcRect/>
            <a:stretch>
              <a:fillRect/>
            </a:stretch>
          </p:blipFill>
          <p:spPr bwMode="auto">
            <a:xfrm>
              <a:off x="2245" y="2917"/>
              <a:ext cx="1407" cy="377"/>
            </a:xfrm>
            <a:prstGeom prst="rect">
              <a:avLst/>
            </a:prstGeom>
            <a:noFill/>
            <a:ln w="9525">
              <a:noFill/>
              <a:miter lim="800000"/>
              <a:headEnd/>
              <a:tailEnd/>
            </a:ln>
          </p:spPr>
        </p:pic>
        <p:sp>
          <p:nvSpPr>
            <p:cNvPr id="723980" name="Rectangle 12"/>
            <p:cNvSpPr>
              <a:spLocks noChangeArrowheads="1"/>
            </p:cNvSpPr>
            <p:nvPr/>
          </p:nvSpPr>
          <p:spPr bwMode="auto">
            <a:xfrm>
              <a:off x="1701" y="3204"/>
              <a:ext cx="2631" cy="452"/>
            </a:xfrm>
            <a:prstGeom prst="rect">
              <a:avLst/>
            </a:prstGeom>
            <a:noFill/>
            <a:ln w="9525">
              <a:noFill/>
              <a:miter lim="800000"/>
              <a:headEnd/>
              <a:tailEnd/>
            </a:ln>
            <a:effectLst/>
          </p:spPr>
          <p:txBody>
            <a:bodyPr>
              <a:spAutoFit/>
            </a:bodyPr>
            <a:lstStyle/>
            <a:p>
              <a:pPr>
                <a:buFontTx/>
                <a:buNone/>
                <a:defRPr/>
              </a:pPr>
              <a:endParaRPr lang="ca-ES" sz="500" b="0" i="1">
                <a:solidFill>
                  <a:srgbClr val="CC3300"/>
                </a:solidFill>
                <a:latin typeface="Helvetica Neue" pitchFamily="1" charset="0"/>
              </a:endParaRPr>
            </a:p>
            <a:p>
              <a:pPr>
                <a:buFontTx/>
                <a:buNone/>
                <a:defRPr/>
              </a:pPr>
              <a:r>
                <a:rPr lang="es-ES_tradnl" sz="600">
                  <a:effectLst>
                    <a:outerShdw blurRad="38100" dist="38100" dir="2700000" algn="tl">
                      <a:srgbClr val="C0C0C0"/>
                    </a:outerShdw>
                  </a:effectLst>
                  <a:latin typeface="Times New Roman" pitchFamily="18" charset="0"/>
                  <a:cs typeface="Times New Roman" pitchFamily="18" charset="0"/>
                </a:rPr>
                <a:t>Departament d’Economia Aplicada</a:t>
              </a:r>
              <a:endParaRPr lang="es-ES_tradnl" sz="200" b="0">
                <a:latin typeface="Times New Roman" pitchFamily="18" charset="0"/>
                <a:cs typeface="Times New Roman" pitchFamily="18" charset="0"/>
              </a:endParaRPr>
            </a:p>
          </p:txBody>
        </p:sp>
      </p:grpSp>
      <p:sp>
        <p:nvSpPr>
          <p:cNvPr id="723981" name="Line 13"/>
          <p:cNvSpPr>
            <a:spLocks noChangeShapeType="1"/>
          </p:cNvSpPr>
          <p:nvPr/>
        </p:nvSpPr>
        <p:spPr bwMode="auto">
          <a:xfrm>
            <a:off x="1476375" y="6453188"/>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723982" name="Line 14"/>
          <p:cNvSpPr>
            <a:spLocks noChangeShapeType="1"/>
          </p:cNvSpPr>
          <p:nvPr/>
        </p:nvSpPr>
        <p:spPr bwMode="auto">
          <a:xfrm>
            <a:off x="1476375" y="1052513"/>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723983" name="Line 15"/>
          <p:cNvSpPr>
            <a:spLocks noChangeShapeType="1"/>
          </p:cNvSpPr>
          <p:nvPr/>
        </p:nvSpPr>
        <p:spPr bwMode="auto">
          <a:xfrm flipH="1">
            <a:off x="1476375" y="6453188"/>
            <a:ext cx="0" cy="404812"/>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8204" name="Rectangle 7"/>
          <p:cNvSpPr>
            <a:spLocks noChangeArrowheads="1"/>
          </p:cNvSpPr>
          <p:nvPr/>
        </p:nvSpPr>
        <p:spPr bwMode="auto">
          <a:xfrm>
            <a:off x="0" y="4292600"/>
            <a:ext cx="1476375" cy="1081088"/>
          </a:xfrm>
          <a:prstGeom prst="rect">
            <a:avLst/>
          </a:prstGeom>
          <a:noFill/>
          <a:ln w="6350">
            <a:solidFill>
              <a:srgbClr val="000066"/>
            </a:solidFill>
            <a:miter lim="800000"/>
            <a:headEnd/>
            <a:tailEnd/>
          </a:ln>
        </p:spPr>
        <p:txBody>
          <a:bodyPr anchor="ctr"/>
          <a:lstStyle/>
          <a:p>
            <a:pPr marL="185738" indent="-185738" algn="l">
              <a:buFontTx/>
              <a:buNone/>
            </a:pPr>
            <a:r>
              <a:rPr lang="es-ES" altLang="ca-ES" sz="1100">
                <a:solidFill>
                  <a:srgbClr val="000066"/>
                </a:solidFill>
              </a:rPr>
              <a:t>4.	Estimació de l’efecte preu</a:t>
            </a:r>
            <a:endParaRPr lang="en-US" altLang="ca-ES" sz="1100">
              <a:solidFill>
                <a:srgbClr val="000066"/>
              </a:solidFill>
            </a:endParaRPr>
          </a:p>
        </p:txBody>
      </p:sp>
      <p:sp>
        <p:nvSpPr>
          <p:cNvPr id="8205" name="2 Rectángulo"/>
          <p:cNvSpPr>
            <a:spLocks noChangeArrowheads="1"/>
          </p:cNvSpPr>
          <p:nvPr/>
        </p:nvSpPr>
        <p:spPr bwMode="auto">
          <a:xfrm>
            <a:off x="2051050" y="1592263"/>
            <a:ext cx="5400675" cy="339725"/>
          </a:xfrm>
          <a:prstGeom prst="rect">
            <a:avLst/>
          </a:prstGeom>
          <a:noFill/>
          <a:ln w="9525">
            <a:noFill/>
            <a:miter lim="800000"/>
            <a:headEnd/>
            <a:tailEnd/>
          </a:ln>
        </p:spPr>
        <p:txBody>
          <a:bodyPr>
            <a:spAutoFit/>
          </a:bodyPr>
          <a:lstStyle/>
          <a:p>
            <a:r>
              <a:rPr lang="pt-BR" sz="1600" b="0">
                <a:sym typeface="Wingdings" pitchFamily="2" charset="2"/>
              </a:rPr>
              <a:t> </a:t>
            </a:r>
            <a:r>
              <a:rPr lang="pt-BR" sz="1600" b="0"/>
              <a:t>Morley (1992),  Papatheodorou (2001), ...</a:t>
            </a:r>
            <a:endParaRPr lang="ca-ES" sz="1600" b="0"/>
          </a:p>
        </p:txBody>
      </p:sp>
      <p:sp>
        <p:nvSpPr>
          <p:cNvPr id="8206" name="Rectangle 18"/>
          <p:cNvSpPr>
            <a:spLocks noChangeArrowheads="1"/>
          </p:cNvSpPr>
          <p:nvPr/>
        </p:nvSpPr>
        <p:spPr bwMode="auto">
          <a:xfrm>
            <a:off x="0" y="0"/>
            <a:ext cx="9144000" cy="0"/>
          </a:xfrm>
          <a:prstGeom prst="rect">
            <a:avLst/>
          </a:prstGeom>
          <a:noFill/>
          <a:ln w="6350" algn="ctr">
            <a:noFill/>
            <a:miter lim="800000"/>
            <a:headEnd/>
            <a:tailEnd/>
          </a:ln>
          <a:effectLst/>
        </p:spPr>
        <p:txBody>
          <a:bodyPr wrap="none" anchor="ctr">
            <a:spAutoFit/>
          </a:bodyPr>
          <a:lstStyle/>
          <a:p>
            <a:endParaRPr lang="ca-ES"/>
          </a:p>
        </p:txBody>
      </p:sp>
      <p:sp>
        <p:nvSpPr>
          <p:cNvPr id="8207" name="Rectangle 20"/>
          <p:cNvSpPr>
            <a:spLocks noChangeArrowheads="1"/>
          </p:cNvSpPr>
          <p:nvPr/>
        </p:nvSpPr>
        <p:spPr bwMode="auto">
          <a:xfrm>
            <a:off x="152400" y="152400"/>
            <a:ext cx="9144000" cy="0"/>
          </a:xfrm>
          <a:prstGeom prst="rect">
            <a:avLst/>
          </a:prstGeom>
          <a:noFill/>
          <a:ln w="6350" algn="ctr">
            <a:noFill/>
            <a:miter lim="800000"/>
            <a:headEnd/>
            <a:tailEnd/>
          </a:ln>
          <a:effectLst/>
        </p:spPr>
        <p:txBody>
          <a:bodyPr wrap="none" anchor="ctr">
            <a:spAutoFit/>
          </a:bodyPr>
          <a:lstStyle/>
          <a:p>
            <a:endParaRPr lang="ca-ES"/>
          </a:p>
        </p:txBody>
      </p:sp>
      <p:graphicFrame>
        <p:nvGraphicFramePr>
          <p:cNvPr id="8208" name="6 Objeto"/>
          <p:cNvGraphicFramePr>
            <a:graphicFrameLocks noChangeAspect="1"/>
          </p:cNvGraphicFramePr>
          <p:nvPr/>
        </p:nvGraphicFramePr>
        <p:xfrm>
          <a:off x="2336800" y="2822575"/>
          <a:ext cx="5299075" cy="777875"/>
        </p:xfrm>
        <a:graphic>
          <a:graphicData uri="http://schemas.openxmlformats.org/presentationml/2006/ole">
            <p:oleObj spid="_x0000_s8208" name="Ecuación" r:id="rId6" imgW="1714500" imgH="241300" progId="Equation.3">
              <p:embed/>
            </p:oleObj>
          </a:graphicData>
        </a:graphic>
      </p:graphicFrame>
      <p:sp>
        <p:nvSpPr>
          <p:cNvPr id="8209" name="22 Rectángulo"/>
          <p:cNvSpPr>
            <a:spLocks noChangeArrowheads="1"/>
          </p:cNvSpPr>
          <p:nvPr/>
        </p:nvSpPr>
        <p:spPr bwMode="auto">
          <a:xfrm>
            <a:off x="1768475" y="4092575"/>
            <a:ext cx="7002463" cy="1323975"/>
          </a:xfrm>
          <a:prstGeom prst="rect">
            <a:avLst/>
          </a:prstGeom>
          <a:noFill/>
          <a:ln w="9525">
            <a:noFill/>
            <a:miter lim="800000"/>
            <a:headEnd/>
            <a:tailEnd/>
          </a:ln>
        </p:spPr>
        <p:txBody>
          <a:bodyPr>
            <a:spAutoFit/>
          </a:bodyPr>
          <a:lstStyle/>
          <a:p>
            <a:pPr marL="285750" indent="-285750" algn="just">
              <a:buFont typeface="Arial" charset="0"/>
              <a:buChar char="•"/>
            </a:pPr>
            <a:r>
              <a:rPr lang="ca-ES" sz="2000" b="0" i="1">
                <a:latin typeface="Times New Roman" pitchFamily="18" charset="0"/>
                <a:cs typeface="Times New Roman" pitchFamily="18" charset="0"/>
              </a:rPr>
              <a:t>U</a:t>
            </a:r>
            <a:r>
              <a:rPr lang="ca-ES" sz="1600" b="0"/>
              <a:t> -- Utilitat de l’individu que resideix a </a:t>
            </a:r>
            <a:r>
              <a:rPr lang="ca-ES" sz="2000" b="0" i="1">
                <a:latin typeface="Times New Roman" pitchFamily="18" charset="0"/>
                <a:cs typeface="Times New Roman" pitchFamily="18" charset="0"/>
              </a:rPr>
              <a:t>i</a:t>
            </a:r>
            <a:r>
              <a:rPr lang="ca-ES" sz="1600" b="0"/>
              <a:t>, que visita </a:t>
            </a:r>
            <a:r>
              <a:rPr lang="ca-ES" sz="2000" b="0" i="1">
                <a:latin typeface="Times New Roman" pitchFamily="18" charset="0"/>
                <a:cs typeface="Times New Roman" pitchFamily="18" charset="0"/>
              </a:rPr>
              <a:t>j</a:t>
            </a:r>
            <a:r>
              <a:rPr lang="ca-ES" sz="1600" b="0"/>
              <a:t> durant </a:t>
            </a:r>
            <a:r>
              <a:rPr lang="ca-ES" sz="2000" b="0" i="1">
                <a:latin typeface="Times New Roman" pitchFamily="18" charset="0"/>
                <a:cs typeface="Times New Roman" pitchFamily="18" charset="0"/>
              </a:rPr>
              <a:t>t</a:t>
            </a:r>
          </a:p>
          <a:p>
            <a:pPr marL="285750" indent="-285750" algn="just">
              <a:buFont typeface="Arial" charset="0"/>
              <a:buChar char="•"/>
            </a:pPr>
            <a:r>
              <a:rPr lang="ca-ES" sz="2000" b="0" i="1">
                <a:latin typeface="Times New Roman" pitchFamily="18" charset="0"/>
                <a:cs typeface="Times New Roman" pitchFamily="18" charset="0"/>
              </a:rPr>
              <a:t>N</a:t>
            </a:r>
            <a:r>
              <a:rPr lang="ca-ES" sz="1600" b="0"/>
              <a:t> – nombre de viatges</a:t>
            </a:r>
          </a:p>
          <a:p>
            <a:pPr marL="285750" indent="-285750" algn="just">
              <a:buFont typeface="Arial" charset="0"/>
              <a:buChar char="•"/>
            </a:pPr>
            <a:r>
              <a:rPr lang="ca-ES" sz="2000" b="0" i="1">
                <a:latin typeface="Times New Roman" pitchFamily="18" charset="0"/>
                <a:cs typeface="Times New Roman" pitchFamily="18" charset="0"/>
              </a:rPr>
              <a:t>Q</a:t>
            </a:r>
            <a:r>
              <a:rPr lang="ca-ES" sz="1600" b="0"/>
              <a:t> – Consum d’altres béns i serveis</a:t>
            </a:r>
          </a:p>
          <a:p>
            <a:pPr marL="285750" indent="-285750" algn="just">
              <a:buFont typeface="Arial" charset="0"/>
              <a:buChar char="•"/>
            </a:pPr>
            <a:r>
              <a:rPr lang="ca-ES" sz="2000" b="0" i="1">
                <a:latin typeface="Times New Roman" pitchFamily="18" charset="0"/>
                <a:cs typeface="Times New Roman" pitchFamily="18" charset="0"/>
              </a:rPr>
              <a:t>ZO</a:t>
            </a:r>
            <a:r>
              <a:rPr lang="ca-ES" sz="1600" b="0" i="1">
                <a:latin typeface="Times New Roman" pitchFamily="18" charset="0"/>
                <a:cs typeface="Times New Roman" pitchFamily="18" charset="0"/>
              </a:rPr>
              <a:t> </a:t>
            </a:r>
            <a:r>
              <a:rPr lang="ca-ES" sz="1600" b="0"/>
              <a:t>i</a:t>
            </a:r>
            <a:r>
              <a:rPr lang="ca-ES" sz="1600" b="0" i="1">
                <a:latin typeface="Times New Roman" pitchFamily="18" charset="0"/>
                <a:cs typeface="Times New Roman" pitchFamily="18" charset="0"/>
              </a:rPr>
              <a:t> </a:t>
            </a:r>
            <a:r>
              <a:rPr lang="ca-ES" sz="2000" b="0" i="1">
                <a:latin typeface="Times New Roman" pitchFamily="18" charset="0"/>
                <a:cs typeface="Times New Roman" pitchFamily="18" charset="0"/>
              </a:rPr>
              <a:t>ZD</a:t>
            </a:r>
            <a:r>
              <a:rPr lang="ca-ES" sz="1600" b="0"/>
              <a:t> – Característiques referides  a l’origen i al destí</a:t>
            </a:r>
            <a:endParaRPr lang="ca-ES" sz="1600" b="0" i="1">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ChangeArrowheads="1"/>
          </p:cNvSpPr>
          <p:nvPr/>
        </p:nvSpPr>
        <p:spPr bwMode="auto">
          <a:xfrm>
            <a:off x="0" y="1052513"/>
            <a:ext cx="1476375" cy="1081087"/>
          </a:xfrm>
          <a:prstGeom prst="rect">
            <a:avLst/>
          </a:prstGeom>
          <a:noFill/>
          <a:ln w="6350">
            <a:solidFill>
              <a:srgbClr val="000066"/>
            </a:solidFill>
            <a:miter lim="800000"/>
            <a:headEnd/>
            <a:tailEnd/>
          </a:ln>
        </p:spPr>
        <p:txBody>
          <a:bodyPr anchor="ctr"/>
          <a:lstStyle/>
          <a:p>
            <a:pPr marL="361950" indent="-361950" algn="l">
              <a:buFontTx/>
              <a:buNone/>
            </a:pPr>
            <a:r>
              <a:rPr lang="en-US" altLang="ca-ES" sz="1100">
                <a:solidFill>
                  <a:srgbClr val="000066"/>
                </a:solidFill>
              </a:rPr>
              <a:t>1.	Introducció</a:t>
            </a:r>
          </a:p>
        </p:txBody>
      </p:sp>
      <p:sp>
        <p:nvSpPr>
          <p:cNvPr id="9219" name="Rectangle 4"/>
          <p:cNvSpPr>
            <a:spLocks noChangeArrowheads="1"/>
          </p:cNvSpPr>
          <p:nvPr/>
        </p:nvSpPr>
        <p:spPr bwMode="auto">
          <a:xfrm>
            <a:off x="0" y="2132013"/>
            <a:ext cx="1476375" cy="1081087"/>
          </a:xfrm>
          <a:prstGeom prst="rect">
            <a:avLst/>
          </a:prstGeom>
          <a:solidFill>
            <a:srgbClr val="000066"/>
          </a:solidFill>
          <a:ln w="6350">
            <a:solidFill>
              <a:srgbClr val="000066"/>
            </a:solidFill>
            <a:miter lim="800000"/>
            <a:headEnd/>
            <a:tailEnd/>
          </a:ln>
        </p:spPr>
        <p:txBody>
          <a:bodyPr anchor="ctr"/>
          <a:lstStyle/>
          <a:p>
            <a:pPr marL="177800" indent="-177800" algn="l">
              <a:buFontTx/>
              <a:buNone/>
            </a:pPr>
            <a:r>
              <a:rPr lang="en-US" altLang="ca-ES" sz="1100">
                <a:solidFill>
                  <a:schemeClr val="bg1"/>
                </a:solidFill>
              </a:rPr>
              <a:t>2.	Fonaments</a:t>
            </a:r>
          </a:p>
        </p:txBody>
      </p:sp>
      <p:sp>
        <p:nvSpPr>
          <p:cNvPr id="9220" name="Rectangle 5"/>
          <p:cNvSpPr>
            <a:spLocks noChangeArrowheads="1"/>
          </p:cNvSpPr>
          <p:nvPr/>
        </p:nvSpPr>
        <p:spPr bwMode="auto">
          <a:xfrm>
            <a:off x="993775" y="6521450"/>
            <a:ext cx="428625" cy="336550"/>
          </a:xfrm>
          <a:prstGeom prst="rect">
            <a:avLst/>
          </a:prstGeom>
          <a:noFill/>
          <a:ln w="9525">
            <a:noFill/>
            <a:miter lim="800000"/>
            <a:headEnd/>
            <a:tailEnd/>
          </a:ln>
        </p:spPr>
        <p:txBody>
          <a:bodyPr wrap="none">
            <a:spAutoFit/>
          </a:bodyPr>
          <a:lstStyle/>
          <a:p>
            <a:pPr algn="r">
              <a:buFontTx/>
              <a:buNone/>
            </a:pPr>
            <a:fld id="{AB8E11B2-8A90-4140-B340-C34E572EE24D}" type="slidenum">
              <a:rPr lang="es-ES_tradnl" altLang="ca-ES" sz="1600">
                <a:solidFill>
                  <a:srgbClr val="000066"/>
                </a:solidFill>
                <a:latin typeface="Helvetica Neue" pitchFamily="1" charset="0"/>
              </a:rPr>
              <a:pPr algn="r">
                <a:buFontTx/>
                <a:buNone/>
              </a:pPr>
              <a:t>8</a:t>
            </a:fld>
            <a:endParaRPr lang="es-ES_tradnl" altLang="ca-ES" sz="1400">
              <a:solidFill>
                <a:srgbClr val="000066"/>
              </a:solidFill>
              <a:latin typeface="Helvetica Neue" pitchFamily="1" charset="0"/>
            </a:endParaRPr>
          </a:p>
        </p:txBody>
      </p:sp>
      <p:sp>
        <p:nvSpPr>
          <p:cNvPr id="9221" name="Rectangle 6"/>
          <p:cNvSpPr>
            <a:spLocks noChangeArrowheads="1"/>
          </p:cNvSpPr>
          <p:nvPr/>
        </p:nvSpPr>
        <p:spPr bwMode="auto">
          <a:xfrm>
            <a:off x="0" y="3211513"/>
            <a:ext cx="1476375" cy="1081087"/>
          </a:xfrm>
          <a:prstGeom prst="rect">
            <a:avLst/>
          </a:prstGeom>
          <a:noFill/>
          <a:ln w="6350">
            <a:solidFill>
              <a:srgbClr val="000066"/>
            </a:solidFill>
            <a:miter lim="800000"/>
            <a:headEnd/>
            <a:tailEnd/>
          </a:ln>
        </p:spPr>
        <p:txBody>
          <a:bodyPr anchor="ctr"/>
          <a:lstStyle/>
          <a:p>
            <a:pPr marL="177800" indent="-177800" algn="l">
              <a:buFontTx/>
              <a:buNone/>
            </a:pPr>
            <a:r>
              <a:rPr lang="en-US" altLang="ca-ES" sz="1100">
                <a:solidFill>
                  <a:srgbClr val="000066"/>
                </a:solidFill>
              </a:rPr>
              <a:t>3.	Elasticitat Preu a Espanya i a Balears</a:t>
            </a:r>
          </a:p>
        </p:txBody>
      </p:sp>
      <p:sp>
        <p:nvSpPr>
          <p:cNvPr id="9222" name="Rectangle 8"/>
          <p:cNvSpPr>
            <a:spLocks noChangeArrowheads="1"/>
          </p:cNvSpPr>
          <p:nvPr/>
        </p:nvSpPr>
        <p:spPr bwMode="auto">
          <a:xfrm>
            <a:off x="0" y="5372100"/>
            <a:ext cx="1476375" cy="1081088"/>
          </a:xfrm>
          <a:prstGeom prst="rect">
            <a:avLst/>
          </a:prstGeom>
          <a:noFill/>
          <a:ln w="6350">
            <a:solidFill>
              <a:srgbClr val="000066"/>
            </a:solidFill>
            <a:miter lim="800000"/>
            <a:headEnd/>
            <a:tailEnd/>
          </a:ln>
        </p:spPr>
        <p:txBody>
          <a:bodyPr anchor="ctr"/>
          <a:lstStyle/>
          <a:p>
            <a:pPr algn="l">
              <a:buFontTx/>
              <a:buNone/>
            </a:pPr>
            <a:r>
              <a:rPr lang="en-US" altLang="ca-ES" sz="1100">
                <a:solidFill>
                  <a:srgbClr val="000066"/>
                </a:solidFill>
              </a:rPr>
              <a:t>5. Conclusions</a:t>
            </a:r>
          </a:p>
        </p:txBody>
      </p:sp>
      <p:sp>
        <p:nvSpPr>
          <p:cNvPr id="723977" name="Rectangle 9"/>
          <p:cNvSpPr>
            <a:spLocks noChangeArrowheads="1"/>
          </p:cNvSpPr>
          <p:nvPr/>
        </p:nvSpPr>
        <p:spPr bwMode="auto">
          <a:xfrm>
            <a:off x="1116013" y="188913"/>
            <a:ext cx="7740650" cy="722312"/>
          </a:xfrm>
          <a:prstGeom prst="rect">
            <a:avLst/>
          </a:prstGeom>
          <a:noFill/>
          <a:ln w="9525">
            <a:noFill/>
            <a:miter lim="800000"/>
            <a:headEnd/>
            <a:tailEnd/>
          </a:ln>
          <a:effectLst/>
        </p:spPr>
        <p:txBody>
          <a:bodyPr>
            <a:spAutoFit/>
          </a:bodyPr>
          <a:lstStyle>
            <a:lvl1pPr>
              <a:tabLst>
                <a:tab pos="2152650" algn="l"/>
              </a:tabLst>
              <a:defRPr sz="2400" b="1">
                <a:solidFill>
                  <a:schemeClr val="tx1"/>
                </a:solidFill>
                <a:latin typeface="Verdana" pitchFamily="34" charset="0"/>
                <a:cs typeface="Arial" pitchFamily="34" charset="0"/>
              </a:defRPr>
            </a:lvl1pPr>
            <a:lvl2pPr marL="742950" indent="-285750">
              <a:tabLst>
                <a:tab pos="2152650" algn="l"/>
              </a:tabLst>
              <a:defRPr sz="2400" b="1">
                <a:solidFill>
                  <a:schemeClr val="tx1"/>
                </a:solidFill>
                <a:latin typeface="Verdana" pitchFamily="34" charset="0"/>
                <a:cs typeface="Arial" pitchFamily="34" charset="0"/>
              </a:defRPr>
            </a:lvl2pPr>
            <a:lvl3pPr marL="1143000" indent="-228600">
              <a:tabLst>
                <a:tab pos="2152650" algn="l"/>
              </a:tabLst>
              <a:defRPr sz="2400" b="1">
                <a:solidFill>
                  <a:schemeClr val="tx1"/>
                </a:solidFill>
                <a:latin typeface="Verdana" pitchFamily="34" charset="0"/>
                <a:cs typeface="Arial" pitchFamily="34" charset="0"/>
              </a:defRPr>
            </a:lvl3pPr>
            <a:lvl4pPr marL="1600200" indent="-228600">
              <a:tabLst>
                <a:tab pos="2152650" algn="l"/>
              </a:tabLst>
              <a:defRPr sz="2400" b="1">
                <a:solidFill>
                  <a:schemeClr val="tx1"/>
                </a:solidFill>
                <a:latin typeface="Verdana" pitchFamily="34" charset="0"/>
                <a:cs typeface="Arial" pitchFamily="34" charset="0"/>
              </a:defRPr>
            </a:lvl4pPr>
            <a:lvl5pPr marL="2057400" indent="-228600">
              <a:tabLst>
                <a:tab pos="2152650" algn="l"/>
              </a:tabLst>
              <a:defRPr sz="2400" b="1">
                <a:solidFill>
                  <a:schemeClr val="tx1"/>
                </a:solidFill>
                <a:latin typeface="Verdana" pitchFamily="34" charset="0"/>
                <a:cs typeface="Arial" pitchFamily="34" charset="0"/>
              </a:defRPr>
            </a:lvl5pPr>
            <a:lvl6pPr marL="25146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6pPr>
            <a:lvl7pPr marL="29718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7pPr>
            <a:lvl8pPr marL="34290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8pPr>
            <a:lvl9pPr marL="38862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9pPr>
          </a:lstStyle>
          <a:p>
            <a:pPr>
              <a:lnSpc>
                <a:spcPct val="120000"/>
              </a:lnSpc>
              <a:buFontTx/>
              <a:buNone/>
              <a:defRPr/>
            </a:pPr>
            <a:r>
              <a:rPr lang="en-US" altLang="ca-ES" sz="1800" dirty="0" err="1" smtClean="0">
                <a:solidFill>
                  <a:srgbClr val="000066"/>
                </a:solidFill>
                <a:effectLst>
                  <a:outerShdw blurRad="38100" dist="38100" dir="2700000" algn="tl">
                    <a:srgbClr val="C0C0C0"/>
                  </a:outerShdw>
                </a:effectLst>
              </a:rPr>
              <a:t>L’impost</a:t>
            </a:r>
            <a:r>
              <a:rPr lang="en-US" altLang="ca-ES" sz="1800" dirty="0" smtClean="0">
                <a:solidFill>
                  <a:srgbClr val="000066"/>
                </a:solidFill>
                <a:effectLst>
                  <a:outerShdw blurRad="38100" dist="38100" dir="2700000" algn="tl">
                    <a:srgbClr val="C0C0C0"/>
                  </a:outerShdw>
                </a:effectLst>
              </a:rPr>
              <a:t> de </a:t>
            </a:r>
            <a:r>
              <a:rPr lang="en-US" altLang="ca-ES" sz="1800" dirty="0" err="1" smtClean="0">
                <a:solidFill>
                  <a:srgbClr val="000066"/>
                </a:solidFill>
                <a:effectLst>
                  <a:outerShdw blurRad="38100" dist="38100" dir="2700000" algn="tl">
                    <a:srgbClr val="C0C0C0"/>
                  </a:outerShdw>
                </a:effectLst>
              </a:rPr>
              <a:t>turisme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sostenible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i</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l’impacte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sobre</a:t>
            </a:r>
            <a:r>
              <a:rPr lang="en-US" altLang="ca-ES" sz="1800" dirty="0" smtClean="0">
                <a:solidFill>
                  <a:srgbClr val="000066"/>
                </a:solidFill>
                <a:effectLst>
                  <a:outerShdw blurRad="38100" dist="38100" dir="2700000" algn="tl">
                    <a:srgbClr val="C0C0C0"/>
                  </a:outerShdw>
                </a:effectLst>
              </a:rPr>
              <a:t> la </a:t>
            </a:r>
            <a:r>
              <a:rPr lang="en-US" altLang="ca-ES" sz="1800" dirty="0" err="1" smtClean="0">
                <a:solidFill>
                  <a:srgbClr val="000066"/>
                </a:solidFill>
                <a:effectLst>
                  <a:outerShdw blurRad="38100" dist="38100" dir="2700000" algn="tl">
                    <a:srgbClr val="C0C0C0"/>
                  </a:outerShdw>
                </a:effectLst>
              </a:rPr>
              <a:t>demanda</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turística</a:t>
            </a:r>
            <a:endParaRPr lang="ca-ES" altLang="ca-ES" sz="1800" dirty="0" smtClean="0">
              <a:solidFill>
                <a:srgbClr val="000066"/>
              </a:solidFill>
              <a:effectLst>
                <a:outerShdw blurRad="38100" dist="38100" dir="2700000" algn="tl">
                  <a:srgbClr val="C0C0C0"/>
                </a:outerShdw>
              </a:effectLst>
            </a:endParaRPr>
          </a:p>
        </p:txBody>
      </p:sp>
      <p:grpSp>
        <p:nvGrpSpPr>
          <p:cNvPr id="9224" name="Group 10"/>
          <p:cNvGrpSpPr>
            <a:grpSpLocks/>
          </p:cNvGrpSpPr>
          <p:nvPr/>
        </p:nvGrpSpPr>
        <p:grpSpPr bwMode="auto">
          <a:xfrm>
            <a:off x="144463" y="333375"/>
            <a:ext cx="1403350" cy="425450"/>
            <a:chOff x="1701" y="2917"/>
            <a:chExt cx="2631" cy="739"/>
          </a:xfrm>
        </p:grpSpPr>
        <p:pic>
          <p:nvPicPr>
            <p:cNvPr id="9235" name="Picture 11" descr="Universitat de les Illes Balears">
              <a:hlinkClick r:id="rId4"/>
            </p:cNvPr>
            <p:cNvPicPr>
              <a:picLocks noChangeAspect="1" noChangeArrowheads="1"/>
            </p:cNvPicPr>
            <p:nvPr/>
          </p:nvPicPr>
          <p:blipFill>
            <a:blip r:embed="rId5"/>
            <a:srcRect/>
            <a:stretch>
              <a:fillRect/>
            </a:stretch>
          </p:blipFill>
          <p:spPr bwMode="auto">
            <a:xfrm>
              <a:off x="2245" y="2917"/>
              <a:ext cx="1407" cy="377"/>
            </a:xfrm>
            <a:prstGeom prst="rect">
              <a:avLst/>
            </a:prstGeom>
            <a:noFill/>
            <a:ln w="9525">
              <a:noFill/>
              <a:miter lim="800000"/>
              <a:headEnd/>
              <a:tailEnd/>
            </a:ln>
          </p:spPr>
        </p:pic>
        <p:sp>
          <p:nvSpPr>
            <p:cNvPr id="723980" name="Rectangle 12"/>
            <p:cNvSpPr>
              <a:spLocks noChangeArrowheads="1"/>
            </p:cNvSpPr>
            <p:nvPr/>
          </p:nvSpPr>
          <p:spPr bwMode="auto">
            <a:xfrm>
              <a:off x="1701" y="3204"/>
              <a:ext cx="2631" cy="452"/>
            </a:xfrm>
            <a:prstGeom prst="rect">
              <a:avLst/>
            </a:prstGeom>
            <a:noFill/>
            <a:ln w="9525">
              <a:noFill/>
              <a:miter lim="800000"/>
              <a:headEnd/>
              <a:tailEnd/>
            </a:ln>
            <a:effectLst/>
          </p:spPr>
          <p:txBody>
            <a:bodyPr>
              <a:spAutoFit/>
            </a:bodyPr>
            <a:lstStyle/>
            <a:p>
              <a:pPr>
                <a:buFontTx/>
                <a:buNone/>
                <a:defRPr/>
              </a:pPr>
              <a:endParaRPr lang="ca-ES" sz="500" b="0" i="1">
                <a:solidFill>
                  <a:srgbClr val="CC3300"/>
                </a:solidFill>
                <a:latin typeface="Helvetica Neue" pitchFamily="1" charset="0"/>
              </a:endParaRPr>
            </a:p>
            <a:p>
              <a:pPr>
                <a:buFontTx/>
                <a:buNone/>
                <a:defRPr/>
              </a:pPr>
              <a:r>
                <a:rPr lang="es-ES_tradnl" sz="600">
                  <a:effectLst>
                    <a:outerShdw blurRad="38100" dist="38100" dir="2700000" algn="tl">
                      <a:srgbClr val="C0C0C0"/>
                    </a:outerShdw>
                  </a:effectLst>
                  <a:latin typeface="Times New Roman" pitchFamily="18" charset="0"/>
                  <a:cs typeface="Times New Roman" pitchFamily="18" charset="0"/>
                </a:rPr>
                <a:t>Departament d’Economia Aplicada</a:t>
              </a:r>
              <a:endParaRPr lang="es-ES_tradnl" sz="200" b="0">
                <a:latin typeface="Times New Roman" pitchFamily="18" charset="0"/>
                <a:cs typeface="Times New Roman" pitchFamily="18" charset="0"/>
              </a:endParaRPr>
            </a:p>
          </p:txBody>
        </p:sp>
      </p:grpSp>
      <p:sp>
        <p:nvSpPr>
          <p:cNvPr id="723981" name="Line 13"/>
          <p:cNvSpPr>
            <a:spLocks noChangeShapeType="1"/>
          </p:cNvSpPr>
          <p:nvPr/>
        </p:nvSpPr>
        <p:spPr bwMode="auto">
          <a:xfrm>
            <a:off x="1476375" y="6453188"/>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723982" name="Line 14"/>
          <p:cNvSpPr>
            <a:spLocks noChangeShapeType="1"/>
          </p:cNvSpPr>
          <p:nvPr/>
        </p:nvSpPr>
        <p:spPr bwMode="auto">
          <a:xfrm>
            <a:off x="1476375" y="1052513"/>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723983" name="Line 15"/>
          <p:cNvSpPr>
            <a:spLocks noChangeShapeType="1"/>
          </p:cNvSpPr>
          <p:nvPr/>
        </p:nvSpPr>
        <p:spPr bwMode="auto">
          <a:xfrm flipH="1">
            <a:off x="1476375" y="6453188"/>
            <a:ext cx="0" cy="404812"/>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9228" name="Rectangle 7"/>
          <p:cNvSpPr>
            <a:spLocks noChangeArrowheads="1"/>
          </p:cNvSpPr>
          <p:nvPr/>
        </p:nvSpPr>
        <p:spPr bwMode="auto">
          <a:xfrm>
            <a:off x="0" y="4292600"/>
            <a:ext cx="1476375" cy="1081088"/>
          </a:xfrm>
          <a:prstGeom prst="rect">
            <a:avLst/>
          </a:prstGeom>
          <a:noFill/>
          <a:ln w="6350">
            <a:solidFill>
              <a:srgbClr val="000066"/>
            </a:solidFill>
            <a:miter lim="800000"/>
            <a:headEnd/>
            <a:tailEnd/>
          </a:ln>
        </p:spPr>
        <p:txBody>
          <a:bodyPr anchor="ctr"/>
          <a:lstStyle/>
          <a:p>
            <a:pPr marL="185738" indent="-185738" algn="l">
              <a:buFontTx/>
              <a:buNone/>
            </a:pPr>
            <a:r>
              <a:rPr lang="es-ES" altLang="ca-ES" sz="1100">
                <a:solidFill>
                  <a:srgbClr val="000066"/>
                </a:solidFill>
              </a:rPr>
              <a:t>4.	Estimació de l’efecte preu</a:t>
            </a:r>
            <a:endParaRPr lang="en-US" altLang="ca-ES" sz="1100">
              <a:solidFill>
                <a:srgbClr val="000066"/>
              </a:solidFill>
            </a:endParaRPr>
          </a:p>
        </p:txBody>
      </p:sp>
      <p:sp>
        <p:nvSpPr>
          <p:cNvPr id="9229" name="2 Rectángulo"/>
          <p:cNvSpPr>
            <a:spLocks noChangeArrowheads="1"/>
          </p:cNvSpPr>
          <p:nvPr/>
        </p:nvSpPr>
        <p:spPr bwMode="auto">
          <a:xfrm>
            <a:off x="2051050" y="1592263"/>
            <a:ext cx="5400675" cy="339725"/>
          </a:xfrm>
          <a:prstGeom prst="rect">
            <a:avLst/>
          </a:prstGeom>
          <a:noFill/>
          <a:ln w="9525">
            <a:noFill/>
            <a:miter lim="800000"/>
            <a:headEnd/>
            <a:tailEnd/>
          </a:ln>
        </p:spPr>
        <p:txBody>
          <a:bodyPr>
            <a:spAutoFit/>
          </a:bodyPr>
          <a:lstStyle/>
          <a:p>
            <a:r>
              <a:rPr lang="pt-BR" sz="1600" b="0">
                <a:sym typeface="Wingdings" pitchFamily="2" charset="2"/>
              </a:rPr>
              <a:t> </a:t>
            </a:r>
            <a:r>
              <a:rPr lang="pt-BR" sz="1600" b="0"/>
              <a:t>Song i Witt (2010)</a:t>
            </a:r>
            <a:endParaRPr lang="ca-ES" sz="1600" b="0"/>
          </a:p>
        </p:txBody>
      </p:sp>
      <p:sp>
        <p:nvSpPr>
          <p:cNvPr id="9230" name="Rectangle 18"/>
          <p:cNvSpPr>
            <a:spLocks noChangeArrowheads="1"/>
          </p:cNvSpPr>
          <p:nvPr/>
        </p:nvSpPr>
        <p:spPr bwMode="auto">
          <a:xfrm>
            <a:off x="0" y="0"/>
            <a:ext cx="9144000" cy="0"/>
          </a:xfrm>
          <a:prstGeom prst="rect">
            <a:avLst/>
          </a:prstGeom>
          <a:noFill/>
          <a:ln w="6350" algn="ctr">
            <a:noFill/>
            <a:miter lim="800000"/>
            <a:headEnd/>
            <a:tailEnd/>
          </a:ln>
          <a:effectLst/>
        </p:spPr>
        <p:txBody>
          <a:bodyPr wrap="none" anchor="ctr">
            <a:spAutoFit/>
          </a:bodyPr>
          <a:lstStyle/>
          <a:p>
            <a:endParaRPr lang="ca-ES"/>
          </a:p>
        </p:txBody>
      </p:sp>
      <p:sp>
        <p:nvSpPr>
          <p:cNvPr id="9231" name="Rectangle 20"/>
          <p:cNvSpPr>
            <a:spLocks noChangeArrowheads="1"/>
          </p:cNvSpPr>
          <p:nvPr/>
        </p:nvSpPr>
        <p:spPr bwMode="auto">
          <a:xfrm>
            <a:off x="152400" y="152400"/>
            <a:ext cx="9144000" cy="0"/>
          </a:xfrm>
          <a:prstGeom prst="rect">
            <a:avLst/>
          </a:prstGeom>
          <a:noFill/>
          <a:ln w="6350" algn="ctr">
            <a:noFill/>
            <a:miter lim="800000"/>
            <a:headEnd/>
            <a:tailEnd/>
          </a:ln>
          <a:effectLst/>
        </p:spPr>
        <p:txBody>
          <a:bodyPr wrap="none" anchor="ctr">
            <a:spAutoFit/>
          </a:bodyPr>
          <a:lstStyle/>
          <a:p>
            <a:endParaRPr lang="ca-ES"/>
          </a:p>
        </p:txBody>
      </p:sp>
      <p:sp>
        <p:nvSpPr>
          <p:cNvPr id="9232" name="22 Rectángulo"/>
          <p:cNvSpPr>
            <a:spLocks noChangeArrowheads="1"/>
          </p:cNvSpPr>
          <p:nvPr/>
        </p:nvSpPr>
        <p:spPr bwMode="auto">
          <a:xfrm>
            <a:off x="1768475" y="3817938"/>
            <a:ext cx="7002463" cy="2924175"/>
          </a:xfrm>
          <a:prstGeom prst="rect">
            <a:avLst/>
          </a:prstGeom>
          <a:noFill/>
          <a:ln w="9525">
            <a:noFill/>
            <a:miter lim="800000"/>
            <a:headEnd/>
            <a:tailEnd/>
          </a:ln>
        </p:spPr>
        <p:txBody>
          <a:bodyPr>
            <a:spAutoFit/>
          </a:bodyPr>
          <a:lstStyle/>
          <a:p>
            <a:pPr marL="285750" indent="-285750" algn="just">
              <a:buFont typeface="Arial" charset="0"/>
              <a:buChar char="•"/>
            </a:pPr>
            <a:r>
              <a:rPr lang="ca-ES" sz="2000" b="0" i="1">
                <a:latin typeface="Times New Roman" pitchFamily="18" charset="0"/>
                <a:cs typeface="Times New Roman" pitchFamily="18" charset="0"/>
              </a:rPr>
              <a:t>N</a:t>
            </a:r>
            <a:r>
              <a:rPr lang="ca-ES" sz="1600" b="0"/>
              <a:t> – Nombre agregat de viatges des de </a:t>
            </a:r>
            <a:r>
              <a:rPr lang="ca-ES" sz="2000" b="0" i="1">
                <a:latin typeface="Times New Roman" pitchFamily="18" charset="0"/>
                <a:cs typeface="Times New Roman" pitchFamily="18" charset="0"/>
              </a:rPr>
              <a:t>I</a:t>
            </a:r>
            <a:r>
              <a:rPr lang="ca-ES" sz="1600" b="0"/>
              <a:t> fins a </a:t>
            </a:r>
            <a:r>
              <a:rPr lang="ca-ES" sz="2000" b="0" i="1">
                <a:latin typeface="Times New Roman" pitchFamily="18" charset="0"/>
                <a:cs typeface="Times New Roman" pitchFamily="18" charset="0"/>
              </a:rPr>
              <a:t>J</a:t>
            </a:r>
            <a:r>
              <a:rPr lang="ca-ES" sz="1600" b="0"/>
              <a:t> durant </a:t>
            </a:r>
            <a:r>
              <a:rPr lang="ca-ES" sz="2000" b="0" i="1">
                <a:latin typeface="Times New Roman" pitchFamily="18" charset="0"/>
                <a:cs typeface="Times New Roman" pitchFamily="18" charset="0"/>
              </a:rPr>
              <a:t>t</a:t>
            </a:r>
          </a:p>
          <a:p>
            <a:pPr marL="285750" indent="-285750" algn="just">
              <a:buFont typeface="Arial" charset="0"/>
              <a:buChar char="•"/>
            </a:pPr>
            <a:r>
              <a:rPr lang="ca-ES" sz="2000" b="0" i="1">
                <a:latin typeface="Times New Roman" pitchFamily="18" charset="0"/>
                <a:cs typeface="Times New Roman" pitchFamily="18" charset="0"/>
                <a:sym typeface="Symbol" pitchFamily="18" charset="2"/>
              </a:rPr>
              <a:t></a:t>
            </a:r>
            <a:r>
              <a:rPr lang="ca-ES" sz="1600" b="0"/>
              <a:t> – Preu/cost del turisme</a:t>
            </a:r>
          </a:p>
          <a:p>
            <a:pPr marL="285750" indent="-285750" algn="just">
              <a:buFont typeface="Arial" charset="0"/>
              <a:buChar char="•"/>
            </a:pPr>
            <a:r>
              <a:rPr lang="ca-ES" sz="2000" b="0" i="1">
                <a:latin typeface="Times New Roman" pitchFamily="18" charset="0"/>
                <a:cs typeface="Times New Roman" pitchFamily="18" charset="0"/>
              </a:rPr>
              <a:t>p </a:t>
            </a:r>
            <a:r>
              <a:rPr lang="ca-ES" sz="1600" b="0"/>
              <a:t>– preu d’altres béns i serveis</a:t>
            </a:r>
          </a:p>
          <a:p>
            <a:pPr marL="285750" indent="-285750" algn="just">
              <a:buFont typeface="Arial" charset="0"/>
              <a:buChar char="•"/>
            </a:pPr>
            <a:r>
              <a:rPr lang="ca-ES" sz="2000" b="0" i="1">
                <a:latin typeface="Times New Roman" pitchFamily="18" charset="0"/>
                <a:cs typeface="Times New Roman" pitchFamily="18" charset="0"/>
              </a:rPr>
              <a:t>M </a:t>
            </a:r>
            <a:r>
              <a:rPr lang="ca-ES" sz="1600" b="0"/>
              <a:t>– Renda</a:t>
            </a:r>
          </a:p>
          <a:p>
            <a:pPr marL="285750" indent="-285750" algn="just">
              <a:buFont typeface="Arial" charset="0"/>
              <a:buChar char="•"/>
            </a:pPr>
            <a:r>
              <a:rPr lang="ca-ES" sz="2000" b="0" i="1">
                <a:latin typeface="Times New Roman" pitchFamily="18" charset="0"/>
                <a:cs typeface="Times New Roman" pitchFamily="18" charset="0"/>
              </a:rPr>
              <a:t>X </a:t>
            </a:r>
            <a:r>
              <a:rPr lang="ca-ES" sz="1600" b="0"/>
              <a:t>– Altres tipus de factors explicatius</a:t>
            </a:r>
          </a:p>
          <a:p>
            <a:pPr marL="285750" indent="-285750" algn="just">
              <a:buFont typeface="Arial" charset="0"/>
              <a:buChar char="•"/>
            </a:pPr>
            <a:endParaRPr lang="ca-ES" sz="1600" b="0"/>
          </a:p>
          <a:p>
            <a:pPr marL="285750" indent="-285750" algn="just">
              <a:buFont typeface="Arial" charset="0"/>
              <a:buChar char="•"/>
            </a:pPr>
            <a:r>
              <a:rPr lang="ca-ES" sz="2000" b="0" i="1">
                <a:latin typeface="Times New Roman" pitchFamily="18" charset="0"/>
                <a:cs typeface="Times New Roman" pitchFamily="18" charset="0"/>
                <a:sym typeface="Symbol" pitchFamily="18" charset="2"/>
              </a:rPr>
              <a:t></a:t>
            </a:r>
            <a:r>
              <a:rPr lang="ca-ES" sz="2000" b="0" i="1" baseline="-25000">
                <a:latin typeface="Times New Roman" pitchFamily="18" charset="0"/>
                <a:cs typeface="Times New Roman" pitchFamily="18" charset="0"/>
                <a:sym typeface="Symbol" pitchFamily="18" charset="2"/>
              </a:rPr>
              <a:t>a</a:t>
            </a:r>
            <a:r>
              <a:rPr lang="ca-ES" sz="2000" b="0" i="1">
                <a:latin typeface="Times New Roman" pitchFamily="18" charset="0"/>
                <a:cs typeface="Times New Roman" pitchFamily="18" charset="0"/>
                <a:sym typeface="Symbol" pitchFamily="18" charset="2"/>
              </a:rPr>
              <a:t>, </a:t>
            </a:r>
            <a:r>
              <a:rPr lang="ca-ES" sz="2000" b="0" i="1" baseline="-25000">
                <a:latin typeface="Times New Roman" pitchFamily="18" charset="0"/>
                <a:cs typeface="Times New Roman" pitchFamily="18" charset="0"/>
                <a:sym typeface="Symbol" pitchFamily="18" charset="2"/>
              </a:rPr>
              <a:t>b</a:t>
            </a:r>
            <a:r>
              <a:rPr lang="ca-ES" sz="2000" b="0" i="1">
                <a:latin typeface="Times New Roman" pitchFamily="18" charset="0"/>
                <a:cs typeface="Times New Roman" pitchFamily="18" charset="0"/>
                <a:sym typeface="Symbol" pitchFamily="18" charset="2"/>
              </a:rPr>
              <a:t>, </a:t>
            </a:r>
            <a:r>
              <a:rPr lang="ca-ES" sz="2000" b="0" i="1" baseline="-25000">
                <a:latin typeface="Times New Roman" pitchFamily="18" charset="0"/>
                <a:cs typeface="Times New Roman" pitchFamily="18" charset="0"/>
                <a:sym typeface="Symbol" pitchFamily="18" charset="2"/>
              </a:rPr>
              <a:t>c</a:t>
            </a:r>
            <a:r>
              <a:rPr lang="ca-ES" sz="2000" b="0" i="1">
                <a:latin typeface="Times New Roman" pitchFamily="18" charset="0"/>
                <a:cs typeface="Times New Roman" pitchFamily="18" charset="0"/>
                <a:sym typeface="Symbol" pitchFamily="18" charset="2"/>
              </a:rPr>
              <a:t> </a:t>
            </a:r>
            <a:r>
              <a:rPr lang="ca-ES" sz="1600" b="0"/>
              <a:t>i</a:t>
            </a:r>
            <a:r>
              <a:rPr lang="ca-ES" sz="2000" b="0" i="1">
                <a:latin typeface="Times New Roman" pitchFamily="18" charset="0"/>
                <a:cs typeface="Times New Roman" pitchFamily="18" charset="0"/>
                <a:sym typeface="Symbol" pitchFamily="18" charset="2"/>
              </a:rPr>
              <a:t> </a:t>
            </a:r>
            <a:r>
              <a:rPr lang="ca-ES" sz="2000" b="0" i="1" baseline="-25000">
                <a:latin typeface="Times New Roman" pitchFamily="18" charset="0"/>
                <a:cs typeface="Times New Roman" pitchFamily="18" charset="0"/>
                <a:sym typeface="Symbol" pitchFamily="18" charset="2"/>
              </a:rPr>
              <a:t>e</a:t>
            </a:r>
            <a:r>
              <a:rPr lang="ca-ES" sz="2000" b="0" i="1">
                <a:latin typeface="Times New Roman" pitchFamily="18" charset="0"/>
                <a:cs typeface="Times New Roman" pitchFamily="18" charset="0"/>
              </a:rPr>
              <a:t> </a:t>
            </a:r>
            <a:r>
              <a:rPr lang="ca-ES" sz="1600" b="0"/>
              <a:t>són elasticitats</a:t>
            </a:r>
          </a:p>
          <a:p>
            <a:pPr marL="285750" indent="-285750" algn="just">
              <a:buFont typeface="Arial" charset="0"/>
              <a:buChar char="•"/>
            </a:pPr>
            <a:endParaRPr lang="ca-ES" sz="1600" b="0"/>
          </a:p>
          <a:p>
            <a:pPr marL="285750" indent="-285750" algn="just">
              <a:buFont typeface="Arial" charset="0"/>
              <a:buChar char="•"/>
            </a:pPr>
            <a:endParaRPr lang="ca-ES" sz="1600" b="0"/>
          </a:p>
          <a:p>
            <a:pPr marL="285750" indent="-285750" algn="just">
              <a:buFont typeface="Arial" charset="0"/>
              <a:buChar char="•"/>
            </a:pPr>
            <a:endParaRPr lang="ca-ES" sz="1600" b="0" i="1">
              <a:latin typeface="Times New Roman" pitchFamily="18" charset="0"/>
              <a:cs typeface="Times New Roman" pitchFamily="18" charset="0"/>
            </a:endParaRPr>
          </a:p>
        </p:txBody>
      </p:sp>
      <p:sp>
        <p:nvSpPr>
          <p:cNvPr id="9233" name="Rectangle 2"/>
          <p:cNvSpPr>
            <a:spLocks noChangeArrowheads="1"/>
          </p:cNvSpPr>
          <p:nvPr/>
        </p:nvSpPr>
        <p:spPr bwMode="auto">
          <a:xfrm>
            <a:off x="0" y="0"/>
            <a:ext cx="9144000" cy="457200"/>
          </a:xfrm>
          <a:prstGeom prst="rect">
            <a:avLst/>
          </a:prstGeom>
          <a:noFill/>
          <a:ln w="6350" algn="ctr">
            <a:noFill/>
            <a:miter lim="800000"/>
            <a:headEnd/>
            <a:tailEnd/>
          </a:ln>
          <a:effectLst/>
        </p:spPr>
        <p:txBody>
          <a:bodyPr wrap="none" anchor="ctr">
            <a:spAutoFit/>
          </a:bodyPr>
          <a:lstStyle/>
          <a:p>
            <a:endParaRPr lang="ca-ES"/>
          </a:p>
        </p:txBody>
      </p:sp>
      <p:graphicFrame>
        <p:nvGraphicFramePr>
          <p:cNvPr id="9234" name="4 Objeto"/>
          <p:cNvGraphicFramePr>
            <a:graphicFrameLocks noChangeAspect="1"/>
          </p:cNvGraphicFramePr>
          <p:nvPr/>
        </p:nvGraphicFramePr>
        <p:xfrm>
          <a:off x="2522538" y="2784475"/>
          <a:ext cx="5492750" cy="428625"/>
        </p:xfrm>
        <a:graphic>
          <a:graphicData uri="http://schemas.openxmlformats.org/presentationml/2006/ole">
            <p:oleObj spid="_x0000_s9234" name="Ecuación" r:id="rId6" imgW="3200400" imgH="24130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ChangeArrowheads="1"/>
          </p:cNvSpPr>
          <p:nvPr/>
        </p:nvSpPr>
        <p:spPr bwMode="auto">
          <a:xfrm>
            <a:off x="0" y="1052513"/>
            <a:ext cx="1476375" cy="1081087"/>
          </a:xfrm>
          <a:prstGeom prst="rect">
            <a:avLst/>
          </a:prstGeom>
          <a:noFill/>
          <a:ln w="6350">
            <a:solidFill>
              <a:srgbClr val="000066"/>
            </a:solidFill>
            <a:miter lim="800000"/>
            <a:headEnd/>
            <a:tailEnd/>
          </a:ln>
        </p:spPr>
        <p:txBody>
          <a:bodyPr anchor="ctr"/>
          <a:lstStyle/>
          <a:p>
            <a:pPr marL="361950" indent="-361950" algn="l">
              <a:buFontTx/>
              <a:buNone/>
            </a:pPr>
            <a:r>
              <a:rPr lang="en-US" altLang="ca-ES" sz="1100">
                <a:solidFill>
                  <a:srgbClr val="000066"/>
                </a:solidFill>
              </a:rPr>
              <a:t>1.	Introducció</a:t>
            </a:r>
          </a:p>
        </p:txBody>
      </p:sp>
      <p:sp>
        <p:nvSpPr>
          <p:cNvPr id="10243" name="Rectangle 4"/>
          <p:cNvSpPr>
            <a:spLocks noChangeArrowheads="1"/>
          </p:cNvSpPr>
          <p:nvPr/>
        </p:nvSpPr>
        <p:spPr bwMode="auto">
          <a:xfrm>
            <a:off x="0" y="2132013"/>
            <a:ext cx="1476375" cy="1081087"/>
          </a:xfrm>
          <a:prstGeom prst="rect">
            <a:avLst/>
          </a:prstGeom>
          <a:solidFill>
            <a:srgbClr val="000066"/>
          </a:solidFill>
          <a:ln w="6350">
            <a:solidFill>
              <a:srgbClr val="000066"/>
            </a:solidFill>
            <a:miter lim="800000"/>
            <a:headEnd/>
            <a:tailEnd/>
          </a:ln>
        </p:spPr>
        <p:txBody>
          <a:bodyPr anchor="ctr"/>
          <a:lstStyle/>
          <a:p>
            <a:pPr marL="177800" indent="-177800" algn="l">
              <a:buFontTx/>
              <a:buNone/>
            </a:pPr>
            <a:r>
              <a:rPr lang="en-US" altLang="ca-ES" sz="1100">
                <a:solidFill>
                  <a:schemeClr val="bg1"/>
                </a:solidFill>
              </a:rPr>
              <a:t>2.	Fonaments</a:t>
            </a:r>
          </a:p>
        </p:txBody>
      </p:sp>
      <p:sp>
        <p:nvSpPr>
          <p:cNvPr id="10244" name="Rectangle 5"/>
          <p:cNvSpPr>
            <a:spLocks noChangeArrowheads="1"/>
          </p:cNvSpPr>
          <p:nvPr/>
        </p:nvSpPr>
        <p:spPr bwMode="auto">
          <a:xfrm>
            <a:off x="993775" y="6521450"/>
            <a:ext cx="428625" cy="336550"/>
          </a:xfrm>
          <a:prstGeom prst="rect">
            <a:avLst/>
          </a:prstGeom>
          <a:noFill/>
          <a:ln w="9525">
            <a:noFill/>
            <a:miter lim="800000"/>
            <a:headEnd/>
            <a:tailEnd/>
          </a:ln>
        </p:spPr>
        <p:txBody>
          <a:bodyPr wrap="none">
            <a:spAutoFit/>
          </a:bodyPr>
          <a:lstStyle/>
          <a:p>
            <a:pPr algn="r">
              <a:buFontTx/>
              <a:buNone/>
            </a:pPr>
            <a:fld id="{CC23EA5B-9746-44B9-BF09-DA3797CCB80F}" type="slidenum">
              <a:rPr lang="es-ES_tradnl" altLang="ca-ES" sz="1600">
                <a:solidFill>
                  <a:srgbClr val="000066"/>
                </a:solidFill>
                <a:latin typeface="Helvetica Neue" pitchFamily="1" charset="0"/>
              </a:rPr>
              <a:pPr algn="r">
                <a:buFontTx/>
                <a:buNone/>
              </a:pPr>
              <a:t>9</a:t>
            </a:fld>
            <a:endParaRPr lang="es-ES_tradnl" altLang="ca-ES" sz="1400">
              <a:solidFill>
                <a:srgbClr val="000066"/>
              </a:solidFill>
              <a:latin typeface="Helvetica Neue" pitchFamily="1" charset="0"/>
            </a:endParaRPr>
          </a:p>
        </p:txBody>
      </p:sp>
      <p:sp>
        <p:nvSpPr>
          <p:cNvPr id="10245" name="Rectangle 6"/>
          <p:cNvSpPr>
            <a:spLocks noChangeArrowheads="1"/>
          </p:cNvSpPr>
          <p:nvPr/>
        </p:nvSpPr>
        <p:spPr bwMode="auto">
          <a:xfrm>
            <a:off x="0" y="3211513"/>
            <a:ext cx="1476375" cy="1081087"/>
          </a:xfrm>
          <a:prstGeom prst="rect">
            <a:avLst/>
          </a:prstGeom>
          <a:noFill/>
          <a:ln w="6350">
            <a:solidFill>
              <a:srgbClr val="000066"/>
            </a:solidFill>
            <a:miter lim="800000"/>
            <a:headEnd/>
            <a:tailEnd/>
          </a:ln>
        </p:spPr>
        <p:txBody>
          <a:bodyPr anchor="ctr"/>
          <a:lstStyle/>
          <a:p>
            <a:pPr marL="177800" indent="-177800" algn="l">
              <a:buFontTx/>
              <a:buNone/>
            </a:pPr>
            <a:r>
              <a:rPr lang="en-US" altLang="ca-ES" sz="1100">
                <a:solidFill>
                  <a:srgbClr val="000066"/>
                </a:solidFill>
              </a:rPr>
              <a:t>3.	Elasticitat Preu a Espanya i a Balears</a:t>
            </a:r>
          </a:p>
        </p:txBody>
      </p:sp>
      <p:sp>
        <p:nvSpPr>
          <p:cNvPr id="10246" name="Rectangle 8"/>
          <p:cNvSpPr>
            <a:spLocks noChangeArrowheads="1"/>
          </p:cNvSpPr>
          <p:nvPr/>
        </p:nvSpPr>
        <p:spPr bwMode="auto">
          <a:xfrm>
            <a:off x="0" y="5372100"/>
            <a:ext cx="1476375" cy="1081088"/>
          </a:xfrm>
          <a:prstGeom prst="rect">
            <a:avLst/>
          </a:prstGeom>
          <a:noFill/>
          <a:ln w="6350">
            <a:solidFill>
              <a:srgbClr val="000066"/>
            </a:solidFill>
            <a:miter lim="800000"/>
            <a:headEnd/>
            <a:tailEnd/>
          </a:ln>
        </p:spPr>
        <p:txBody>
          <a:bodyPr anchor="ctr"/>
          <a:lstStyle/>
          <a:p>
            <a:pPr algn="l">
              <a:buFontTx/>
              <a:buNone/>
            </a:pPr>
            <a:r>
              <a:rPr lang="en-US" altLang="ca-ES" sz="1100">
                <a:solidFill>
                  <a:srgbClr val="000066"/>
                </a:solidFill>
              </a:rPr>
              <a:t>5. Conclusions</a:t>
            </a:r>
          </a:p>
        </p:txBody>
      </p:sp>
      <p:sp>
        <p:nvSpPr>
          <p:cNvPr id="723977" name="Rectangle 9"/>
          <p:cNvSpPr>
            <a:spLocks noChangeArrowheads="1"/>
          </p:cNvSpPr>
          <p:nvPr/>
        </p:nvSpPr>
        <p:spPr bwMode="auto">
          <a:xfrm>
            <a:off x="1116013" y="188913"/>
            <a:ext cx="7740650" cy="722312"/>
          </a:xfrm>
          <a:prstGeom prst="rect">
            <a:avLst/>
          </a:prstGeom>
          <a:noFill/>
          <a:ln w="9525">
            <a:noFill/>
            <a:miter lim="800000"/>
            <a:headEnd/>
            <a:tailEnd/>
          </a:ln>
          <a:effectLst/>
        </p:spPr>
        <p:txBody>
          <a:bodyPr>
            <a:spAutoFit/>
          </a:bodyPr>
          <a:lstStyle>
            <a:lvl1pPr>
              <a:tabLst>
                <a:tab pos="2152650" algn="l"/>
              </a:tabLst>
              <a:defRPr sz="2400" b="1">
                <a:solidFill>
                  <a:schemeClr val="tx1"/>
                </a:solidFill>
                <a:latin typeface="Verdana" pitchFamily="34" charset="0"/>
                <a:cs typeface="Arial" pitchFamily="34" charset="0"/>
              </a:defRPr>
            </a:lvl1pPr>
            <a:lvl2pPr marL="742950" indent="-285750">
              <a:tabLst>
                <a:tab pos="2152650" algn="l"/>
              </a:tabLst>
              <a:defRPr sz="2400" b="1">
                <a:solidFill>
                  <a:schemeClr val="tx1"/>
                </a:solidFill>
                <a:latin typeface="Verdana" pitchFamily="34" charset="0"/>
                <a:cs typeface="Arial" pitchFamily="34" charset="0"/>
              </a:defRPr>
            </a:lvl2pPr>
            <a:lvl3pPr marL="1143000" indent="-228600">
              <a:tabLst>
                <a:tab pos="2152650" algn="l"/>
              </a:tabLst>
              <a:defRPr sz="2400" b="1">
                <a:solidFill>
                  <a:schemeClr val="tx1"/>
                </a:solidFill>
                <a:latin typeface="Verdana" pitchFamily="34" charset="0"/>
                <a:cs typeface="Arial" pitchFamily="34" charset="0"/>
              </a:defRPr>
            </a:lvl3pPr>
            <a:lvl4pPr marL="1600200" indent="-228600">
              <a:tabLst>
                <a:tab pos="2152650" algn="l"/>
              </a:tabLst>
              <a:defRPr sz="2400" b="1">
                <a:solidFill>
                  <a:schemeClr val="tx1"/>
                </a:solidFill>
                <a:latin typeface="Verdana" pitchFamily="34" charset="0"/>
                <a:cs typeface="Arial" pitchFamily="34" charset="0"/>
              </a:defRPr>
            </a:lvl4pPr>
            <a:lvl5pPr marL="2057400" indent="-228600">
              <a:tabLst>
                <a:tab pos="2152650" algn="l"/>
              </a:tabLst>
              <a:defRPr sz="2400" b="1">
                <a:solidFill>
                  <a:schemeClr val="tx1"/>
                </a:solidFill>
                <a:latin typeface="Verdana" pitchFamily="34" charset="0"/>
                <a:cs typeface="Arial" pitchFamily="34" charset="0"/>
              </a:defRPr>
            </a:lvl5pPr>
            <a:lvl6pPr marL="25146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6pPr>
            <a:lvl7pPr marL="29718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7pPr>
            <a:lvl8pPr marL="34290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8pPr>
            <a:lvl9pPr marL="3886200" indent="-228600" algn="ctr" eaLnBrk="0" fontAlgn="base" hangingPunct="0">
              <a:spcBef>
                <a:spcPct val="0"/>
              </a:spcBef>
              <a:spcAft>
                <a:spcPct val="0"/>
              </a:spcAft>
              <a:buFont typeface="Arial" pitchFamily="34" charset="0"/>
              <a:tabLst>
                <a:tab pos="2152650" algn="l"/>
              </a:tabLst>
              <a:defRPr sz="2400" b="1">
                <a:solidFill>
                  <a:schemeClr val="tx1"/>
                </a:solidFill>
                <a:latin typeface="Verdana" pitchFamily="34" charset="0"/>
                <a:cs typeface="Arial" pitchFamily="34" charset="0"/>
              </a:defRPr>
            </a:lvl9pPr>
          </a:lstStyle>
          <a:p>
            <a:pPr>
              <a:lnSpc>
                <a:spcPct val="120000"/>
              </a:lnSpc>
              <a:buFontTx/>
              <a:buNone/>
              <a:defRPr/>
            </a:pPr>
            <a:r>
              <a:rPr lang="en-US" altLang="ca-ES" sz="1800" dirty="0" err="1" smtClean="0">
                <a:solidFill>
                  <a:srgbClr val="000066"/>
                </a:solidFill>
                <a:effectLst>
                  <a:outerShdw blurRad="38100" dist="38100" dir="2700000" algn="tl">
                    <a:srgbClr val="C0C0C0"/>
                  </a:outerShdw>
                </a:effectLst>
              </a:rPr>
              <a:t>L’impost</a:t>
            </a:r>
            <a:r>
              <a:rPr lang="en-US" altLang="ca-ES" sz="1800" dirty="0" smtClean="0">
                <a:solidFill>
                  <a:srgbClr val="000066"/>
                </a:solidFill>
                <a:effectLst>
                  <a:outerShdw blurRad="38100" dist="38100" dir="2700000" algn="tl">
                    <a:srgbClr val="C0C0C0"/>
                  </a:outerShdw>
                </a:effectLst>
              </a:rPr>
              <a:t> de </a:t>
            </a:r>
            <a:r>
              <a:rPr lang="en-US" altLang="ca-ES" sz="1800" dirty="0" err="1" smtClean="0">
                <a:solidFill>
                  <a:srgbClr val="000066"/>
                </a:solidFill>
                <a:effectLst>
                  <a:outerShdw blurRad="38100" dist="38100" dir="2700000" algn="tl">
                    <a:srgbClr val="C0C0C0"/>
                  </a:outerShdw>
                </a:effectLst>
              </a:rPr>
              <a:t>turisme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sostenible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i</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l’impacte</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sobre</a:t>
            </a:r>
            <a:r>
              <a:rPr lang="en-US" altLang="ca-ES" sz="1800" dirty="0" smtClean="0">
                <a:solidFill>
                  <a:srgbClr val="000066"/>
                </a:solidFill>
                <a:effectLst>
                  <a:outerShdw blurRad="38100" dist="38100" dir="2700000" algn="tl">
                    <a:srgbClr val="C0C0C0"/>
                  </a:outerShdw>
                </a:effectLst>
              </a:rPr>
              <a:t> la </a:t>
            </a:r>
            <a:r>
              <a:rPr lang="en-US" altLang="ca-ES" sz="1800" dirty="0" err="1" smtClean="0">
                <a:solidFill>
                  <a:srgbClr val="000066"/>
                </a:solidFill>
                <a:effectLst>
                  <a:outerShdw blurRad="38100" dist="38100" dir="2700000" algn="tl">
                    <a:srgbClr val="C0C0C0"/>
                  </a:outerShdw>
                </a:effectLst>
              </a:rPr>
              <a:t>demanda</a:t>
            </a:r>
            <a:r>
              <a:rPr lang="en-US" altLang="ca-ES" sz="1800" dirty="0" smtClean="0">
                <a:solidFill>
                  <a:srgbClr val="000066"/>
                </a:solidFill>
                <a:effectLst>
                  <a:outerShdw blurRad="38100" dist="38100" dir="2700000" algn="tl">
                    <a:srgbClr val="C0C0C0"/>
                  </a:outerShdw>
                </a:effectLst>
              </a:rPr>
              <a:t> </a:t>
            </a:r>
            <a:r>
              <a:rPr lang="en-US" altLang="ca-ES" sz="1800" dirty="0" err="1" smtClean="0">
                <a:solidFill>
                  <a:srgbClr val="000066"/>
                </a:solidFill>
                <a:effectLst>
                  <a:outerShdw blurRad="38100" dist="38100" dir="2700000" algn="tl">
                    <a:srgbClr val="C0C0C0"/>
                  </a:outerShdw>
                </a:effectLst>
              </a:rPr>
              <a:t>turística</a:t>
            </a:r>
            <a:endParaRPr lang="ca-ES" altLang="ca-ES" sz="1800" dirty="0" smtClean="0">
              <a:solidFill>
                <a:srgbClr val="000066"/>
              </a:solidFill>
              <a:effectLst>
                <a:outerShdw blurRad="38100" dist="38100" dir="2700000" algn="tl">
                  <a:srgbClr val="C0C0C0"/>
                </a:outerShdw>
              </a:effectLst>
            </a:endParaRPr>
          </a:p>
        </p:txBody>
      </p:sp>
      <p:grpSp>
        <p:nvGrpSpPr>
          <p:cNvPr id="10248" name="Group 10"/>
          <p:cNvGrpSpPr>
            <a:grpSpLocks/>
          </p:cNvGrpSpPr>
          <p:nvPr/>
        </p:nvGrpSpPr>
        <p:grpSpPr bwMode="auto">
          <a:xfrm>
            <a:off x="144463" y="333375"/>
            <a:ext cx="1403350" cy="425450"/>
            <a:chOff x="1701" y="2917"/>
            <a:chExt cx="2631" cy="739"/>
          </a:xfrm>
        </p:grpSpPr>
        <p:pic>
          <p:nvPicPr>
            <p:cNvPr id="10259" name="Picture 11" descr="Universitat de les Illes Balears">
              <a:hlinkClick r:id="rId4"/>
            </p:cNvPr>
            <p:cNvPicPr>
              <a:picLocks noChangeAspect="1" noChangeArrowheads="1"/>
            </p:cNvPicPr>
            <p:nvPr/>
          </p:nvPicPr>
          <p:blipFill>
            <a:blip r:embed="rId5"/>
            <a:srcRect/>
            <a:stretch>
              <a:fillRect/>
            </a:stretch>
          </p:blipFill>
          <p:spPr bwMode="auto">
            <a:xfrm>
              <a:off x="2245" y="2917"/>
              <a:ext cx="1407" cy="377"/>
            </a:xfrm>
            <a:prstGeom prst="rect">
              <a:avLst/>
            </a:prstGeom>
            <a:noFill/>
            <a:ln w="9525">
              <a:noFill/>
              <a:miter lim="800000"/>
              <a:headEnd/>
              <a:tailEnd/>
            </a:ln>
          </p:spPr>
        </p:pic>
        <p:sp>
          <p:nvSpPr>
            <p:cNvPr id="723980" name="Rectangle 12"/>
            <p:cNvSpPr>
              <a:spLocks noChangeArrowheads="1"/>
            </p:cNvSpPr>
            <p:nvPr/>
          </p:nvSpPr>
          <p:spPr bwMode="auto">
            <a:xfrm>
              <a:off x="1701" y="3204"/>
              <a:ext cx="2631" cy="452"/>
            </a:xfrm>
            <a:prstGeom prst="rect">
              <a:avLst/>
            </a:prstGeom>
            <a:noFill/>
            <a:ln w="9525">
              <a:noFill/>
              <a:miter lim="800000"/>
              <a:headEnd/>
              <a:tailEnd/>
            </a:ln>
            <a:effectLst/>
          </p:spPr>
          <p:txBody>
            <a:bodyPr>
              <a:spAutoFit/>
            </a:bodyPr>
            <a:lstStyle/>
            <a:p>
              <a:pPr>
                <a:buFontTx/>
                <a:buNone/>
                <a:defRPr/>
              </a:pPr>
              <a:endParaRPr lang="ca-ES" sz="500" b="0" i="1">
                <a:solidFill>
                  <a:srgbClr val="CC3300"/>
                </a:solidFill>
                <a:latin typeface="Helvetica Neue" pitchFamily="1" charset="0"/>
              </a:endParaRPr>
            </a:p>
            <a:p>
              <a:pPr>
                <a:buFontTx/>
                <a:buNone/>
                <a:defRPr/>
              </a:pPr>
              <a:r>
                <a:rPr lang="es-ES_tradnl" sz="600">
                  <a:effectLst>
                    <a:outerShdw blurRad="38100" dist="38100" dir="2700000" algn="tl">
                      <a:srgbClr val="C0C0C0"/>
                    </a:outerShdw>
                  </a:effectLst>
                  <a:latin typeface="Times New Roman" pitchFamily="18" charset="0"/>
                  <a:cs typeface="Times New Roman" pitchFamily="18" charset="0"/>
                </a:rPr>
                <a:t>Departament d’Economia Aplicada</a:t>
              </a:r>
              <a:endParaRPr lang="es-ES_tradnl" sz="200" b="0">
                <a:latin typeface="Times New Roman" pitchFamily="18" charset="0"/>
                <a:cs typeface="Times New Roman" pitchFamily="18" charset="0"/>
              </a:endParaRPr>
            </a:p>
          </p:txBody>
        </p:sp>
      </p:grpSp>
      <p:sp>
        <p:nvSpPr>
          <p:cNvPr id="723981" name="Line 13"/>
          <p:cNvSpPr>
            <a:spLocks noChangeShapeType="1"/>
          </p:cNvSpPr>
          <p:nvPr/>
        </p:nvSpPr>
        <p:spPr bwMode="auto">
          <a:xfrm>
            <a:off x="1476375" y="6453188"/>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723982" name="Line 14"/>
          <p:cNvSpPr>
            <a:spLocks noChangeShapeType="1"/>
          </p:cNvSpPr>
          <p:nvPr/>
        </p:nvSpPr>
        <p:spPr bwMode="auto">
          <a:xfrm>
            <a:off x="1476375" y="1052513"/>
            <a:ext cx="7667625" cy="0"/>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723983" name="Line 15"/>
          <p:cNvSpPr>
            <a:spLocks noChangeShapeType="1"/>
          </p:cNvSpPr>
          <p:nvPr/>
        </p:nvSpPr>
        <p:spPr bwMode="auto">
          <a:xfrm flipH="1">
            <a:off x="1476375" y="6453188"/>
            <a:ext cx="0" cy="404812"/>
          </a:xfrm>
          <a:prstGeom prst="line">
            <a:avLst/>
          </a:prstGeom>
          <a:noFill/>
          <a:ln w="6350">
            <a:solidFill>
              <a:srgbClr val="000066"/>
            </a:solidFill>
            <a:round/>
            <a:headEnd/>
            <a:tailEnd/>
          </a:ln>
          <a:effectLst/>
        </p:spPr>
        <p:txBody>
          <a:bodyPr anchor="ctr"/>
          <a:lstStyle/>
          <a:p>
            <a:pPr>
              <a:defRPr/>
            </a:pPr>
            <a:endParaRPr lang="es-ES">
              <a:effectLst>
                <a:outerShdw blurRad="38100" dist="38100" dir="2700000" algn="tl">
                  <a:srgbClr val="000000">
                    <a:alpha val="43137"/>
                  </a:srgbClr>
                </a:outerShdw>
              </a:effectLst>
            </a:endParaRPr>
          </a:p>
        </p:txBody>
      </p:sp>
      <p:sp>
        <p:nvSpPr>
          <p:cNvPr id="10252" name="Rectangle 7"/>
          <p:cNvSpPr>
            <a:spLocks noChangeArrowheads="1"/>
          </p:cNvSpPr>
          <p:nvPr/>
        </p:nvSpPr>
        <p:spPr bwMode="auto">
          <a:xfrm>
            <a:off x="0" y="4292600"/>
            <a:ext cx="1476375" cy="1081088"/>
          </a:xfrm>
          <a:prstGeom prst="rect">
            <a:avLst/>
          </a:prstGeom>
          <a:noFill/>
          <a:ln w="6350">
            <a:solidFill>
              <a:srgbClr val="000066"/>
            </a:solidFill>
            <a:miter lim="800000"/>
            <a:headEnd/>
            <a:tailEnd/>
          </a:ln>
        </p:spPr>
        <p:txBody>
          <a:bodyPr anchor="ctr"/>
          <a:lstStyle/>
          <a:p>
            <a:pPr marL="185738" indent="-185738" algn="l">
              <a:buFontTx/>
              <a:buNone/>
            </a:pPr>
            <a:r>
              <a:rPr lang="es-ES" altLang="ca-ES" sz="1100">
                <a:solidFill>
                  <a:srgbClr val="000066"/>
                </a:solidFill>
              </a:rPr>
              <a:t>4.	Estimació de l’efecte preu</a:t>
            </a:r>
            <a:endParaRPr lang="en-US" altLang="ca-ES" sz="1100">
              <a:solidFill>
                <a:srgbClr val="000066"/>
              </a:solidFill>
            </a:endParaRPr>
          </a:p>
        </p:txBody>
      </p:sp>
      <p:sp>
        <p:nvSpPr>
          <p:cNvPr id="10253" name="Rectangle 18"/>
          <p:cNvSpPr>
            <a:spLocks noChangeArrowheads="1"/>
          </p:cNvSpPr>
          <p:nvPr/>
        </p:nvSpPr>
        <p:spPr bwMode="auto">
          <a:xfrm>
            <a:off x="0" y="0"/>
            <a:ext cx="9144000" cy="0"/>
          </a:xfrm>
          <a:prstGeom prst="rect">
            <a:avLst/>
          </a:prstGeom>
          <a:noFill/>
          <a:ln w="6350" algn="ctr">
            <a:noFill/>
            <a:miter lim="800000"/>
            <a:headEnd/>
            <a:tailEnd/>
          </a:ln>
          <a:effectLst/>
        </p:spPr>
        <p:txBody>
          <a:bodyPr wrap="none" anchor="ctr">
            <a:spAutoFit/>
          </a:bodyPr>
          <a:lstStyle/>
          <a:p>
            <a:endParaRPr lang="ca-ES"/>
          </a:p>
        </p:txBody>
      </p:sp>
      <p:sp>
        <p:nvSpPr>
          <p:cNvPr id="10254" name="Rectangle 20"/>
          <p:cNvSpPr>
            <a:spLocks noChangeArrowheads="1"/>
          </p:cNvSpPr>
          <p:nvPr/>
        </p:nvSpPr>
        <p:spPr bwMode="auto">
          <a:xfrm>
            <a:off x="152400" y="152400"/>
            <a:ext cx="9144000" cy="0"/>
          </a:xfrm>
          <a:prstGeom prst="rect">
            <a:avLst/>
          </a:prstGeom>
          <a:noFill/>
          <a:ln w="6350" algn="ctr">
            <a:noFill/>
            <a:miter lim="800000"/>
            <a:headEnd/>
            <a:tailEnd/>
          </a:ln>
          <a:effectLst/>
        </p:spPr>
        <p:txBody>
          <a:bodyPr wrap="none" anchor="ctr">
            <a:spAutoFit/>
          </a:bodyPr>
          <a:lstStyle/>
          <a:p>
            <a:endParaRPr lang="ca-ES"/>
          </a:p>
        </p:txBody>
      </p:sp>
      <p:sp>
        <p:nvSpPr>
          <p:cNvPr id="10255" name="Rectangle 2"/>
          <p:cNvSpPr>
            <a:spLocks noChangeArrowheads="1"/>
          </p:cNvSpPr>
          <p:nvPr/>
        </p:nvSpPr>
        <p:spPr bwMode="auto">
          <a:xfrm>
            <a:off x="0" y="0"/>
            <a:ext cx="9144000" cy="457200"/>
          </a:xfrm>
          <a:prstGeom prst="rect">
            <a:avLst/>
          </a:prstGeom>
          <a:noFill/>
          <a:ln w="6350" algn="ctr">
            <a:noFill/>
            <a:miter lim="800000"/>
            <a:headEnd/>
            <a:tailEnd/>
          </a:ln>
          <a:effectLst/>
        </p:spPr>
        <p:txBody>
          <a:bodyPr wrap="none" anchor="ctr">
            <a:spAutoFit/>
          </a:bodyPr>
          <a:lstStyle/>
          <a:p>
            <a:endParaRPr lang="ca-ES"/>
          </a:p>
        </p:txBody>
      </p:sp>
      <p:sp>
        <p:nvSpPr>
          <p:cNvPr id="10256" name="Rectangle 2"/>
          <p:cNvSpPr>
            <a:spLocks noChangeArrowheads="1"/>
          </p:cNvSpPr>
          <p:nvPr/>
        </p:nvSpPr>
        <p:spPr bwMode="auto">
          <a:xfrm>
            <a:off x="0" y="0"/>
            <a:ext cx="9144000" cy="457200"/>
          </a:xfrm>
          <a:prstGeom prst="rect">
            <a:avLst/>
          </a:prstGeom>
          <a:noFill/>
          <a:ln w="6350" algn="ctr">
            <a:noFill/>
            <a:miter lim="800000"/>
            <a:headEnd/>
            <a:tailEnd/>
          </a:ln>
          <a:effectLst/>
        </p:spPr>
        <p:txBody>
          <a:bodyPr wrap="none" anchor="ctr">
            <a:spAutoFit/>
          </a:bodyPr>
          <a:lstStyle/>
          <a:p>
            <a:endParaRPr lang="ca-ES"/>
          </a:p>
        </p:txBody>
      </p:sp>
      <p:graphicFrame>
        <p:nvGraphicFramePr>
          <p:cNvPr id="10257" name="7 Objeto"/>
          <p:cNvGraphicFramePr>
            <a:graphicFrameLocks noChangeAspect="1"/>
          </p:cNvGraphicFramePr>
          <p:nvPr/>
        </p:nvGraphicFramePr>
        <p:xfrm>
          <a:off x="2646363" y="2133600"/>
          <a:ext cx="5116512" cy="1109663"/>
        </p:xfrm>
        <a:graphic>
          <a:graphicData uri="http://schemas.openxmlformats.org/presentationml/2006/ole">
            <p:oleObj spid="_x0000_s10257" name="Ecuación" r:id="rId6" imgW="2057400" imgH="457200" progId="Equation.3">
              <p:embed/>
            </p:oleObj>
          </a:graphicData>
        </a:graphic>
      </p:graphicFrame>
      <p:sp>
        <p:nvSpPr>
          <p:cNvPr id="10258" name="23 Rectángulo"/>
          <p:cNvSpPr>
            <a:spLocks noChangeArrowheads="1"/>
          </p:cNvSpPr>
          <p:nvPr/>
        </p:nvSpPr>
        <p:spPr bwMode="auto">
          <a:xfrm>
            <a:off x="1871663" y="4122738"/>
            <a:ext cx="6588125" cy="831850"/>
          </a:xfrm>
          <a:prstGeom prst="rect">
            <a:avLst/>
          </a:prstGeom>
          <a:noFill/>
          <a:ln w="9525">
            <a:noFill/>
            <a:miter lim="800000"/>
            <a:headEnd/>
            <a:tailEnd/>
          </a:ln>
        </p:spPr>
        <p:txBody>
          <a:bodyPr>
            <a:spAutoFit/>
          </a:bodyPr>
          <a:lstStyle/>
          <a:p>
            <a:pPr marL="1787525" indent="-1787525" algn="just"/>
            <a:r>
              <a:rPr lang="ca-ES" sz="1600" b="0">
                <a:sym typeface="Wingdings" pitchFamily="2" charset="2"/>
              </a:rPr>
              <a:t>Exemple: </a:t>
            </a:r>
            <a:r>
              <a:rPr lang="ca-ES" sz="1600" b="0">
                <a:sym typeface="Symbol" pitchFamily="18" charset="2"/>
              </a:rPr>
              <a:t>=2 </a:t>
            </a:r>
            <a:r>
              <a:rPr lang="ca-ES" sz="1600" b="0">
                <a:sym typeface="Wingdings" pitchFamily="2" charset="2"/>
              </a:rPr>
              <a:t> Un increment del 5% en els preus turístics implica una caiguda  del 10% de la demanda turística</a:t>
            </a:r>
            <a:endParaRPr lang="ca-ES" sz="1600" b="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ción en blanco">
  <a:themeElements>
    <a:clrScheme name="Presentación en blan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entación en blanco">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alpha val="60001"/>
          </a:schemeClr>
        </a:solidFill>
        <a:ln w="635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 typeface="Arial" charset="0"/>
          <a:buNone/>
          <a:tabLst/>
          <a:defRPr kumimoji="0" lang="es-ES_tradnl" sz="2400" b="1" i="0" u="none" strike="noStrike" cap="none" normalizeH="0" baseline="0" smtClean="0">
            <a:ln>
              <a:noFill/>
            </a:ln>
            <a:solidFill>
              <a:schemeClr val="tx1"/>
            </a:solidFill>
            <a:effectLst>
              <a:outerShdw blurRad="38100" dist="38100" dir="2700000" algn="tl">
                <a:srgbClr val="000000">
                  <a:alpha val="43137"/>
                </a:srgbClr>
              </a:outerShdw>
            </a:effectLst>
            <a:latin typeface="Verdana" pitchFamily="34" charset="0"/>
            <a:cs typeface="Arial" charset="0"/>
          </a:defRPr>
        </a:defPPr>
      </a:lstStyle>
    </a:spDef>
    <a:lnDef>
      <a:spPr bwMode="auto">
        <a:xfrm>
          <a:off x="0" y="0"/>
          <a:ext cx="1" cy="1"/>
        </a:xfrm>
        <a:custGeom>
          <a:avLst/>
          <a:gdLst/>
          <a:ahLst/>
          <a:cxnLst/>
          <a:rect l="0" t="0" r="0" b="0"/>
          <a:pathLst/>
        </a:custGeom>
        <a:solidFill>
          <a:schemeClr val="bg1">
            <a:alpha val="60001"/>
          </a:schemeClr>
        </a:solidFill>
        <a:ln w="635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 typeface="Arial" charset="0"/>
          <a:buNone/>
          <a:tabLst/>
          <a:defRPr kumimoji="0" lang="es-ES_tradnl" sz="2400" b="1" i="0" u="none" strike="noStrike" cap="none" normalizeH="0" baseline="0" smtClean="0">
            <a:ln>
              <a:noFill/>
            </a:ln>
            <a:solidFill>
              <a:schemeClr val="tx1"/>
            </a:solidFill>
            <a:effectLst>
              <a:outerShdw blurRad="38100" dist="38100" dir="2700000" algn="tl">
                <a:srgbClr val="000000">
                  <a:alpha val="43137"/>
                </a:srgbClr>
              </a:outerShdw>
            </a:effectLst>
            <a:latin typeface="Verdana" pitchFamily="34" charset="0"/>
            <a:cs typeface="Arial" charset="0"/>
          </a:defRPr>
        </a:defPPr>
      </a:lstStyle>
    </a:lnDef>
  </a:objectDefaults>
  <a:extraClrSchemeLst>
    <a:extraClrScheme>
      <a:clrScheme name="Presentación en blan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ción en blanc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ción en blanc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ción en blanc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ción en blanc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ción en blanc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ción en blanco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ción en blanc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ción en blanc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ción en blanc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ción en blanc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ción en blanc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13103</TotalTime>
  <Words>1243</Words>
  <Application>Microsoft Office PowerPoint</Application>
  <PresentationFormat>Presentación en pantalla (4:3)</PresentationFormat>
  <Paragraphs>266</Paragraphs>
  <Slides>15</Slides>
  <Notes>15</Notes>
  <HiddenSlides>0</HiddenSlides>
  <MMClips>0</MMClips>
  <ScaleCrop>false</ScaleCrop>
  <HeadingPairs>
    <vt:vector size="8" baseType="variant">
      <vt:variant>
        <vt:lpstr>Fuentes usadas</vt:lpstr>
      </vt:variant>
      <vt:variant>
        <vt:i4>9</vt:i4>
      </vt:variant>
      <vt:variant>
        <vt:lpstr>Tema</vt:lpstr>
      </vt:variant>
      <vt:variant>
        <vt:i4>1</vt:i4>
      </vt:variant>
      <vt:variant>
        <vt:lpstr>Servidores OLE incrustados</vt:lpstr>
      </vt:variant>
      <vt:variant>
        <vt:i4>1</vt:i4>
      </vt:variant>
      <vt:variant>
        <vt:lpstr>Títulos de diapositiva</vt:lpstr>
      </vt:variant>
      <vt:variant>
        <vt:i4>15</vt:i4>
      </vt:variant>
    </vt:vector>
  </HeadingPairs>
  <TitlesOfParts>
    <vt:vector size="26" baseType="lpstr">
      <vt:lpstr>Verdana</vt:lpstr>
      <vt:lpstr>Arial</vt:lpstr>
      <vt:lpstr>Times</vt:lpstr>
      <vt:lpstr>Helvetica Neue</vt:lpstr>
      <vt:lpstr>Times New Roman</vt:lpstr>
      <vt:lpstr>Wingdings</vt:lpstr>
      <vt:lpstr>Symbol</vt:lpstr>
      <vt:lpstr>Arial Black</vt:lpstr>
      <vt:lpstr>Calibri</vt:lpstr>
      <vt:lpstr>Presentación en blanco</vt:lpstr>
      <vt:lpstr>Microsoft Editor de ecuaciones 3.0</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vector>
  </TitlesOfParts>
  <Company>Illes Balears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Palma de Mallorca</dc:creator>
  <cp:lastModifiedBy>u81317</cp:lastModifiedBy>
  <cp:revision>462</cp:revision>
  <dcterms:created xsi:type="dcterms:W3CDTF">2004-09-06T07:04:52Z</dcterms:created>
  <dcterms:modified xsi:type="dcterms:W3CDTF">2016-10-17T08:00:08Z</dcterms:modified>
</cp:coreProperties>
</file>