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17" r:id="rId4"/>
    <p:sldId id="274" r:id="rId5"/>
    <p:sldId id="291" r:id="rId6"/>
    <p:sldId id="277" r:id="rId7"/>
    <p:sldId id="258" r:id="rId8"/>
    <p:sldId id="284" r:id="rId9"/>
    <p:sldId id="259" r:id="rId10"/>
    <p:sldId id="262" r:id="rId11"/>
    <p:sldId id="298" r:id="rId12"/>
    <p:sldId id="312" r:id="rId13"/>
    <p:sldId id="263" r:id="rId14"/>
    <p:sldId id="283" r:id="rId15"/>
    <p:sldId id="279" r:id="rId16"/>
    <p:sldId id="260" r:id="rId17"/>
    <p:sldId id="293" r:id="rId18"/>
    <p:sldId id="308" r:id="rId19"/>
    <p:sldId id="266" r:id="rId20"/>
    <p:sldId id="265" r:id="rId21"/>
    <p:sldId id="307" r:id="rId22"/>
    <p:sldId id="282" r:id="rId23"/>
    <p:sldId id="304" r:id="rId24"/>
    <p:sldId id="313" r:id="rId25"/>
    <p:sldId id="305" r:id="rId26"/>
  </p:sldIdLst>
  <p:sldSz cx="12192000" cy="6858000"/>
  <p:notesSz cx="6669088" cy="99282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94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avierfranconetti\Desktop\KIKO\FJFMcompaq\PUBLICACIONES\FERRAN%20ALEJANDRO%20GRAI&#209;O\PRODUCTIVIDAD%20COMERCIO%20HOSTELERIA%20IB%20BDMOR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avierfranconetti\Desktop\KIKO\FJFMcompaq\PUBLICACIONES\FERRAN%20ALEJANDRO%20GRAI&#209;O\PRODUCTIVIDAD%20COMERCIO%20HOSTELERIA%20IB%20BDMOR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javierfranconetti\Desktop\KIKO\FJFMcompaq\PUBLICACIONES\FERRAN%20ALEJANDRO%20GRAI&#209;O\PRODUCTIVIDAD%20COMERCIO%20HOSTELERIA%20IB%20BDMORE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Productividad del Capital de Comercio y Hostelería 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1"/>
          <c:order val="0"/>
          <c:tx>
            <c:strRef>
              <c:f>'CAPAC DE ALOJAMIENTO H Ferran'!$X$44</c:f>
              <c:strCache>
                <c:ptCount val="1"/>
                <c:pt idx="0">
                  <c:v>Productividad del Capital de Comercio y Hostelería (en euros)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'CAPAC DE ALOJAMIENTO H Ferran'!$V$45:$V$92</c:f>
              <c:numCache>
                <c:formatCode>General</c:formatCode>
                <c:ptCount val="48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  <c:pt idx="47">
                  <c:v>2011</c:v>
                </c:pt>
              </c:numCache>
            </c:numRef>
          </c:cat>
          <c:val>
            <c:numRef>
              <c:f>'CAPAC DE ALOJAMIENTO H Ferran'!$X$45:$X$92</c:f>
              <c:numCache>
                <c:formatCode>General</c:formatCode>
                <c:ptCount val="48"/>
                <c:pt idx="0">
                  <c:v>647.76737958352942</c:v>
                </c:pt>
                <c:pt idx="1">
                  <c:v>745.27819923519621</c:v>
                </c:pt>
                <c:pt idx="2">
                  <c:v>839.86242184217758</c:v>
                </c:pt>
                <c:pt idx="3">
                  <c:v>933.08897758805119</c:v>
                </c:pt>
                <c:pt idx="4">
                  <c:v>1041.9082505352701</c:v>
                </c:pt>
                <c:pt idx="5">
                  <c:v>1142.1517483796197</c:v>
                </c:pt>
                <c:pt idx="6">
                  <c:v>1135.9120370830271</c:v>
                </c:pt>
                <c:pt idx="7">
                  <c:v>1189.438097378003</c:v>
                </c:pt>
                <c:pt idx="8">
                  <c:v>1222.3399254656943</c:v>
                </c:pt>
                <c:pt idx="9">
                  <c:v>1261.5460413407673</c:v>
                </c:pt>
                <c:pt idx="10">
                  <c:v>1283.70202728358</c:v>
                </c:pt>
                <c:pt idx="11">
                  <c:v>1329.273400499279</c:v>
                </c:pt>
                <c:pt idx="12">
                  <c:v>1416.4580529932812</c:v>
                </c:pt>
                <c:pt idx="13">
                  <c:v>1485.1357127952701</c:v>
                </c:pt>
                <c:pt idx="14">
                  <c:v>1566.7167939596502</c:v>
                </c:pt>
                <c:pt idx="15">
                  <c:v>1623.8950481841609</c:v>
                </c:pt>
                <c:pt idx="16">
                  <c:v>1601.1730093921649</c:v>
                </c:pt>
                <c:pt idx="17">
                  <c:v>1601.9017455153148</c:v>
                </c:pt>
                <c:pt idx="18">
                  <c:v>1668.0378506632203</c:v>
                </c:pt>
                <c:pt idx="19">
                  <c:v>1672.4101379880881</c:v>
                </c:pt>
                <c:pt idx="20">
                  <c:v>1654.02694932909</c:v>
                </c:pt>
                <c:pt idx="21">
                  <c:v>1628.051611802802</c:v>
                </c:pt>
                <c:pt idx="22">
                  <c:v>1408.0441788853598</c:v>
                </c:pt>
                <c:pt idx="23">
                  <c:v>1315.6714900396437</c:v>
                </c:pt>
                <c:pt idx="24">
                  <c:v>1231.3400642706779</c:v>
                </c:pt>
                <c:pt idx="25">
                  <c:v>1053.9365515731345</c:v>
                </c:pt>
                <c:pt idx="26">
                  <c:v>981.88725097854558</c:v>
                </c:pt>
                <c:pt idx="27">
                  <c:v>898.63500723978552</c:v>
                </c:pt>
                <c:pt idx="28">
                  <c:v>887.75836670608362</c:v>
                </c:pt>
                <c:pt idx="29">
                  <c:v>838.77712768909078</c:v>
                </c:pt>
                <c:pt idx="30">
                  <c:v>824.94595618353287</c:v>
                </c:pt>
                <c:pt idx="31">
                  <c:v>787.53064908374336</c:v>
                </c:pt>
                <c:pt idx="32">
                  <c:v>734.6792850273647</c:v>
                </c:pt>
                <c:pt idx="33">
                  <c:v>757.12895811974897</c:v>
                </c:pt>
                <c:pt idx="34">
                  <c:v>740.96922574665291</c:v>
                </c:pt>
                <c:pt idx="35">
                  <c:v>737.46271401610056</c:v>
                </c:pt>
                <c:pt idx="36">
                  <c:v>728.32767205019434</c:v>
                </c:pt>
                <c:pt idx="37">
                  <c:v>699.53934774320567</c:v>
                </c:pt>
                <c:pt idx="38">
                  <c:v>660.50368233605968</c:v>
                </c:pt>
                <c:pt idx="39">
                  <c:v>642.32322301615659</c:v>
                </c:pt>
                <c:pt idx="40">
                  <c:v>645.90881761270009</c:v>
                </c:pt>
                <c:pt idx="41">
                  <c:v>643.17580214306258</c:v>
                </c:pt>
                <c:pt idx="42">
                  <c:v>642.81145478481744</c:v>
                </c:pt>
                <c:pt idx="43">
                  <c:v>661.06595422727253</c:v>
                </c:pt>
                <c:pt idx="44">
                  <c:v>646.65973885312565</c:v>
                </c:pt>
                <c:pt idx="45">
                  <c:v>628.47984240013307</c:v>
                </c:pt>
                <c:pt idx="46">
                  <c:v>649.47146287150326</c:v>
                </c:pt>
                <c:pt idx="47">
                  <c:v>679.16514586793244</c:v>
                </c:pt>
              </c:numCache>
            </c:numRef>
          </c:val>
        </c:ser>
        <c:dLbls/>
        <c:marker val="1"/>
        <c:axId val="86977536"/>
        <c:axId val="86991616"/>
      </c:lineChart>
      <c:catAx>
        <c:axId val="8697753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6991616"/>
        <c:crosses val="autoZero"/>
        <c:auto val="1"/>
        <c:lblAlgn val="ctr"/>
        <c:lblOffset val="100"/>
      </c:catAx>
      <c:valAx>
        <c:axId val="86991616"/>
        <c:scaling>
          <c:orientation val="minMax"/>
          <c:min val="9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697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plotArea>
      <c:layout/>
      <c:lineChart>
        <c:grouping val="standard"/>
        <c:ser>
          <c:idx val="3"/>
          <c:order val="0"/>
          <c:tx>
            <c:strRef>
              <c:f>'CAPAC DE ALOJAMIENTO H Ferran'!$Z$44</c:f>
              <c:strCache>
                <c:ptCount val="1"/>
                <c:pt idx="0">
                  <c:v>Estancias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'CAPAC DE ALOJAMIENTO H Ferran'!$V$45:$V$92</c:f>
              <c:numCache>
                <c:formatCode>General</c:formatCode>
                <c:ptCount val="48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  <c:pt idx="47">
                  <c:v>2011</c:v>
                </c:pt>
              </c:numCache>
            </c:numRef>
          </c:cat>
          <c:val>
            <c:numRef>
              <c:f>'CAPAC DE ALOJAMIENTO H Ferran'!$Z$45:$Z$92</c:f>
              <c:numCache>
                <c:formatCode>General</c:formatCode>
                <c:ptCount val="48"/>
                <c:pt idx="4" formatCode="_-* #,##0.00\ _€_-;\-* #,##0.00\ _€_-;_-* &quot;-&quot;??\ _€_-;_-@_-">
                  <c:v>21268.3</c:v>
                </c:pt>
                <c:pt idx="5" formatCode="_-* #,##0.00\ _€_-;\-* #,##0.00\ _€_-;_-* &quot;-&quot;??\ _€_-;_-@_-">
                  <c:v>25285.64</c:v>
                </c:pt>
                <c:pt idx="6" formatCode="_-* #,##0.00\ _€_-;\-* #,##0.00\ _€_-;_-* &quot;-&quot;??\ _€_-;_-@_-">
                  <c:v>29806.87</c:v>
                </c:pt>
                <c:pt idx="7" formatCode="_-* #,##0.00\ _€_-;\-* #,##0.00\ _€_-;_-* &quot;-&quot;??\ _€_-;_-@_-">
                  <c:v>36768.300000000003</c:v>
                </c:pt>
                <c:pt idx="8" formatCode="_-* #,##0.00\ _€_-;\-* #,##0.00\ _€_-;_-* &quot;-&quot;??\ _€_-;_-@_-">
                  <c:v>42477.119999999995</c:v>
                </c:pt>
                <c:pt idx="9" formatCode="_-* #,##0.00\ _€_-;\-* #,##0.00\ _€_-;_-* &quot;-&quot;??\ _€_-;_-@_-">
                  <c:v>44603.689999999995</c:v>
                </c:pt>
                <c:pt idx="10" formatCode="_-* #,##0.00\ _€_-;\-* #,##0.00\ _€_-;_-* &quot;-&quot;??\ _€_-;_-@_-">
                  <c:v>39632.82</c:v>
                </c:pt>
                <c:pt idx="11" formatCode="_-* #,##0.00\ _€_-;\-* #,##0.00\ _€_-;_-* &quot;-&quot;??\ _€_-;_-@_-">
                  <c:v>42905.21</c:v>
                </c:pt>
                <c:pt idx="12" formatCode="_-* #,##0.00\ _€_-;\-* #,##0.00\ _€_-;_-* &quot;-&quot;??\ _€_-;_-@_-">
                  <c:v>39031.699999999997</c:v>
                </c:pt>
                <c:pt idx="13" formatCode="_-* #,##0.00\ _€_-;\-* #,##0.00\ _€_-;_-* &quot;-&quot;??\ _€_-;_-@_-">
                  <c:v>42291.91</c:v>
                </c:pt>
                <c:pt idx="14" formatCode="_-* #,##0.00\ _€_-;\-* #,##0.00\ _€_-;_-* &quot;-&quot;??\ _€_-;_-@_-">
                  <c:v>48372.57</c:v>
                </c:pt>
                <c:pt idx="15" formatCode="_-* #,##0.00\ _€_-;\-* #,##0.00\ _€_-;_-* &quot;-&quot;??\ _€_-;_-@_-">
                  <c:v>51450.78</c:v>
                </c:pt>
                <c:pt idx="16" formatCode="_-* #,##0.00\ _€_-;\-* #,##0.00\ _€_-;_-* &quot;-&quot;??\ _€_-;_-@_-">
                  <c:v>50914.48</c:v>
                </c:pt>
                <c:pt idx="17" formatCode="_-* #,##0.00\ _€_-;\-* #,##0.00\ _€_-;_-* &quot;-&quot;??\ _€_-;_-@_-">
                  <c:v>57813.189999999995</c:v>
                </c:pt>
                <c:pt idx="18" formatCode="_-* #,##0.00\ _€_-;\-* #,##0.00\ _€_-;_-* &quot;-&quot;??\ _€_-;_-@_-">
                  <c:v>64142.47</c:v>
                </c:pt>
                <c:pt idx="19" formatCode="_-* #,##0.00\ _€_-;\-* #,##0.00\ _€_-;_-* &quot;-&quot;??\ _€_-;_-@_-">
                  <c:v>66753.899999999994</c:v>
                </c:pt>
                <c:pt idx="20" formatCode="_-* #,##0.00\ _€_-;\-* #,##0.00\ _€_-;_-* &quot;-&quot;??\ _€_-;_-@_-">
                  <c:v>73115.56</c:v>
                </c:pt>
                <c:pt idx="21" formatCode="_-* #,##0.00\ _€_-;\-* #,##0.00\ _€_-;_-* &quot;-&quot;??\ _€_-;_-@_-">
                  <c:v>66044.2</c:v>
                </c:pt>
                <c:pt idx="22" formatCode="_-* #,##0.00\ _€_-;\-* #,##0.00\ _€_-;_-* &quot;-&quot;??\ _€_-;_-@_-">
                  <c:v>76906.52</c:v>
                </c:pt>
                <c:pt idx="23" formatCode="_-* #,##0.00\ _€_-;\-* #,##0.00\ _€_-;_-* &quot;-&quot;??\ _€_-;_-@_-">
                  <c:v>86438.25</c:v>
                </c:pt>
                <c:pt idx="24" formatCode="_-* #,##0.00\ _€_-;\-* #,##0.00\ _€_-;_-* &quot;-&quot;??\ _€_-;_-@_-">
                  <c:v>89676.29</c:v>
                </c:pt>
                <c:pt idx="25" formatCode="_-* #,##0.00\ _€_-;\-* #,##0.00\ _€_-;_-* &quot;-&quot;??\ _€_-;_-@_-">
                  <c:v>84972.03</c:v>
                </c:pt>
                <c:pt idx="26" formatCode="_-* #,##0.00\ _€_-;\-* #,##0.00\ _€_-;_-* &quot;-&quot;??\ _€_-;_-@_-">
                  <c:v>80349.06</c:v>
                </c:pt>
                <c:pt idx="27" formatCode="_-* #,##0.00\ _€_-;\-* #,##0.00\ _€_-;_-* &quot;-&quot;??\ _€_-;_-@_-">
                  <c:v>80468.39</c:v>
                </c:pt>
                <c:pt idx="28" formatCode="_-* #,##0.00\ _€_-;\-* #,##0.00\ _€_-;_-* &quot;-&quot;??\ _€_-;_-@_-">
                  <c:v>82297.66</c:v>
                </c:pt>
                <c:pt idx="29" formatCode="_-* #,##0.00\ _€_-;\-* #,##0.00\ _€_-;_-* &quot;-&quot;??\ _€_-;_-@_-">
                  <c:v>88169.33</c:v>
                </c:pt>
                <c:pt idx="30" formatCode="_-* #,##0.00\ _€_-;\-* #,##0.00\ _€_-;_-* &quot;-&quot;??\ _€_-;_-@_-">
                  <c:v>101284.64</c:v>
                </c:pt>
                <c:pt idx="31" formatCode="_-* #,##0.00\ _€_-;\-* #,##0.00\ _€_-;_-* &quot;-&quot;??\ _€_-;_-@_-">
                  <c:v>101676.70999999999</c:v>
                </c:pt>
                <c:pt idx="32" formatCode="_-* #,##0.00\ _€_-;\-* #,##0.00\ _€_-;_-* &quot;-&quot;??\ _€_-;_-@_-">
                  <c:v>101421.95</c:v>
                </c:pt>
                <c:pt idx="33" formatCode="_-* #,##0.00\ _€_-;\-* #,##0.00\ _€_-;_-* &quot;-&quot;??\ _€_-;_-@_-">
                  <c:v>106157.48999999999</c:v>
                </c:pt>
                <c:pt idx="34" formatCode="_-* #,##0.00\ _€_-;\-* #,##0.00\ _€_-;_-* &quot;-&quot;??\ _€_-;_-@_-">
                  <c:v>112699.82</c:v>
                </c:pt>
                <c:pt idx="35" formatCode="_-* #,##0.00\ _€_-;\-* #,##0.00\ _€_-;_-* &quot;-&quot;??\ _€_-;_-@_-">
                  <c:v>120643.16</c:v>
                </c:pt>
                <c:pt idx="36" formatCode="_-* #,##0.00\ _€_-;\-* #,##0.00\ _€_-;_-* &quot;-&quot;??\ _€_-;_-@_-">
                  <c:v>119167.23</c:v>
                </c:pt>
                <c:pt idx="37" formatCode="_-* #,##0.00\ _€_-;\-* #,##0.00\ _€_-;_-* &quot;-&quot;??\ _€_-;_-@_-">
                  <c:v>115498.04423974638</c:v>
                </c:pt>
                <c:pt idx="38" formatCode="_-* #,##0.00\ _€_-;\-* #,##0.00\ _€_-;_-* &quot;-&quot;??\ _€_-;_-@_-">
                  <c:v>117207.94296859669</c:v>
                </c:pt>
                <c:pt idx="39" formatCode="_-* #,##0.00\ _€_-;\-* #,##0.00\ _€_-;_-* &quot;-&quot;??\ _€_-;_-@_-">
                  <c:v>118917.841697447</c:v>
                </c:pt>
                <c:pt idx="40" formatCode="_-* #,##0.00\ _€_-;\-* #,##0.00\ _€_-;_-* &quot;-&quot;??\ _€_-;_-@_-">
                  <c:v>122691.10332409502</c:v>
                </c:pt>
                <c:pt idx="41" formatCode="_-* #,##0.00\ _€_-;\-* #,##0.00\ _€_-;_-* &quot;-&quot;??\ _€_-;_-@_-">
                  <c:v>123869.10090000081</c:v>
                </c:pt>
                <c:pt idx="42" formatCode="_-* #,##0.00\ _€_-;\-* #,##0.00\ _€_-;_-* &quot;-&quot;??\ _€_-;_-@_-">
                  <c:v>132117.272802344</c:v>
                </c:pt>
                <c:pt idx="43" formatCode="_-* #,##0.00\ _€_-;\-* #,##0.00\ _€_-;_-* &quot;-&quot;??\ _€_-;_-@_-">
                  <c:v>126486.41865103009</c:v>
                </c:pt>
                <c:pt idx="44" formatCode="_-* #,##0.00\ _€_-;\-* #,##0.00\ _€_-;_-* &quot;-&quot;??\ _€_-;_-@_-">
                  <c:v>127226.88401245412</c:v>
                </c:pt>
                <c:pt idx="45" formatCode="_-* #,##0.00\ _€_-;\-* #,##0.00\ _€_-;_-* &quot;-&quot;??\ _€_-;_-@_-">
                  <c:v>114452.22587399239</c:v>
                </c:pt>
                <c:pt idx="46" formatCode="_-* #,##0.00\ _€_-;\-* #,##0.00\ _€_-;_-* &quot;-&quot;??\ _€_-;_-@_-">
                  <c:v>105509.3789116204</c:v>
                </c:pt>
                <c:pt idx="47" formatCode="_-* #,##0.00\ _€_-;\-* #,##0.00\ _€_-;_-* &quot;-&quot;??\ _€_-;_-@_-">
                  <c:v>113857.00695261669</c:v>
                </c:pt>
              </c:numCache>
            </c:numRef>
          </c:val>
        </c:ser>
        <c:dLbls/>
        <c:marker val="1"/>
        <c:axId val="87020672"/>
        <c:axId val="87022208"/>
      </c:lineChart>
      <c:catAx>
        <c:axId val="870206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7022208"/>
        <c:crosses val="autoZero"/>
        <c:auto val="1"/>
        <c:lblAlgn val="ctr"/>
        <c:lblOffset val="100"/>
      </c:catAx>
      <c:valAx>
        <c:axId val="87022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702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Illes</a:t>
            </a:r>
            <a:r>
              <a:rPr lang="es-ES_tradnl" baseline="0"/>
              <a:t> Balears: VAB per cápita en términos constantes (Base 2008). España = 100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1"/>
          <c:order val="0"/>
          <c:tx>
            <c:strRef>
              <c:f>'BdMores B2008'!$B$105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'BdMores B2008'!$N$103:$BI$103</c:f>
              <c:numCache>
                <c:formatCode>General</c:formatCode>
                <c:ptCount val="48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  <c:pt idx="47">
                  <c:v>2011</c:v>
                </c:pt>
              </c:numCache>
            </c:numRef>
          </c:cat>
          <c:val>
            <c:numRef>
              <c:f>'BdMores B2008'!$N$105:$BI$105</c:f>
              <c:numCache>
                <c:formatCode>General</c:formatCode>
                <c:ptCount val="48"/>
                <c:pt idx="0">
                  <c:v>131.43220045252926</c:v>
                </c:pt>
                <c:pt idx="1">
                  <c:v>131.1499018006773</c:v>
                </c:pt>
                <c:pt idx="2">
                  <c:v>132.37061650206581</c:v>
                </c:pt>
                <c:pt idx="3">
                  <c:v>133.59015115300738</c:v>
                </c:pt>
                <c:pt idx="4">
                  <c:v>134.74998673103536</c:v>
                </c:pt>
                <c:pt idx="5">
                  <c:v>135.90245392868013</c:v>
                </c:pt>
                <c:pt idx="6">
                  <c:v>137.03858111886018</c:v>
                </c:pt>
                <c:pt idx="7">
                  <c:v>140.01198521151088</c:v>
                </c:pt>
                <c:pt idx="8">
                  <c:v>138.00010126982266</c:v>
                </c:pt>
                <c:pt idx="9">
                  <c:v>136.18588341635311</c:v>
                </c:pt>
                <c:pt idx="10">
                  <c:v>134.14200045961772</c:v>
                </c:pt>
                <c:pt idx="11">
                  <c:v>132.11275695141052</c:v>
                </c:pt>
                <c:pt idx="12">
                  <c:v>131.52820513044699</c:v>
                </c:pt>
                <c:pt idx="13">
                  <c:v>131.03114791324003</c:v>
                </c:pt>
                <c:pt idx="14">
                  <c:v>132.70980464565088</c:v>
                </c:pt>
                <c:pt idx="15">
                  <c:v>134.43450704065961</c:v>
                </c:pt>
                <c:pt idx="16">
                  <c:v>135.81663786649634</c:v>
                </c:pt>
                <c:pt idx="17">
                  <c:v>139.73950728970746</c:v>
                </c:pt>
                <c:pt idx="18">
                  <c:v>142.32719283473534</c:v>
                </c:pt>
                <c:pt idx="19">
                  <c:v>144.36729661441436</c:v>
                </c:pt>
                <c:pt idx="20">
                  <c:v>149.5907391200513</c:v>
                </c:pt>
                <c:pt idx="21">
                  <c:v>165.13177479201596</c:v>
                </c:pt>
                <c:pt idx="22">
                  <c:v>155.97318735151111</c:v>
                </c:pt>
                <c:pt idx="23">
                  <c:v>151.27703184186237</c:v>
                </c:pt>
                <c:pt idx="24">
                  <c:v>150.08122495751815</c:v>
                </c:pt>
                <c:pt idx="25">
                  <c:v>142.62046158150858</c:v>
                </c:pt>
                <c:pt idx="26">
                  <c:v>140.66016872309459</c:v>
                </c:pt>
                <c:pt idx="27">
                  <c:v>139.81877129708778</c:v>
                </c:pt>
                <c:pt idx="28">
                  <c:v>137.3455873092187</c:v>
                </c:pt>
                <c:pt idx="29">
                  <c:v>136.12806013988538</c:v>
                </c:pt>
                <c:pt idx="30">
                  <c:v>137.86939331838181</c:v>
                </c:pt>
                <c:pt idx="31">
                  <c:v>137.58101413163041</c:v>
                </c:pt>
                <c:pt idx="32">
                  <c:v>137.95638969423601</c:v>
                </c:pt>
                <c:pt idx="33">
                  <c:v>139.42552254410117</c:v>
                </c:pt>
                <c:pt idx="34">
                  <c:v>133.71685600011057</c:v>
                </c:pt>
                <c:pt idx="35">
                  <c:v>131.96319949042902</c:v>
                </c:pt>
                <c:pt idx="36">
                  <c:v>127.7201726846986</c:v>
                </c:pt>
                <c:pt idx="37">
                  <c:v>123.2306621799038</c:v>
                </c:pt>
                <c:pt idx="38">
                  <c:v>117.75617652764649</c:v>
                </c:pt>
                <c:pt idx="39">
                  <c:v>114.47461512742949</c:v>
                </c:pt>
                <c:pt idx="40">
                  <c:v>113.65049636629408</c:v>
                </c:pt>
                <c:pt idx="41">
                  <c:v>112.54868264981862</c:v>
                </c:pt>
                <c:pt idx="42">
                  <c:v>111.1204449613448</c:v>
                </c:pt>
                <c:pt idx="43">
                  <c:v>109.02172217780188</c:v>
                </c:pt>
                <c:pt idx="44">
                  <c:v>107.41540234000139</c:v>
                </c:pt>
                <c:pt idx="45">
                  <c:v>106.48736894472489</c:v>
                </c:pt>
                <c:pt idx="46">
                  <c:v>105.61760507491651</c:v>
                </c:pt>
                <c:pt idx="47">
                  <c:v>105.64598153813328</c:v>
                </c:pt>
              </c:numCache>
            </c:numRef>
          </c:val>
        </c:ser>
        <c:dLbls/>
        <c:marker val="1"/>
        <c:axId val="88890368"/>
        <c:axId val="88916736"/>
      </c:lineChart>
      <c:catAx>
        <c:axId val="888903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8916736"/>
        <c:crosses val="autoZero"/>
        <c:auto val="1"/>
        <c:lblAlgn val="ctr"/>
        <c:lblOffset val="100"/>
      </c:catAx>
      <c:valAx>
        <c:axId val="88916736"/>
        <c:scaling>
          <c:orientation val="minMax"/>
          <c:min val="9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889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0.48542</cdr:x>
      <cdr:y>0.24826</cdr:y>
    </cdr:from>
    <cdr:to>
      <cdr:x>0.48819</cdr:x>
      <cdr:y>0.8588</cdr:y>
    </cdr:to>
    <cdr:cxnSp macro="">
      <cdr:nvCxnSpPr>
        <cdr:cNvPr id="2" name="Conector recto 1"/>
        <cdr:cNvCxnSpPr/>
      </cdr:nvCxnSpPr>
      <cdr:spPr>
        <a:xfrm xmlns:a="http://schemas.openxmlformats.org/drawingml/2006/main" flipH="1" flipV="1">
          <a:off x="2219325" y="681038"/>
          <a:ext cx="12700" cy="1674812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0.17882</cdr:y>
    </cdr:from>
    <cdr:to>
      <cdr:x>0.50139</cdr:x>
      <cdr:y>0.85822</cdr:y>
    </cdr:to>
    <cdr:cxnSp macro="">
      <cdr:nvCxnSpPr>
        <cdr:cNvPr id="2" name="Conector recto 1"/>
        <cdr:cNvCxnSpPr/>
      </cdr:nvCxnSpPr>
      <cdr:spPr>
        <a:xfrm xmlns:a="http://schemas.openxmlformats.org/drawingml/2006/main" flipH="1" flipV="1">
          <a:off x="2286000" y="490538"/>
          <a:ext cx="6350" cy="1863724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0.03825</cdr:x>
      <cdr:y>0.82636</cdr:y>
    </cdr:from>
    <cdr:to>
      <cdr:x>0.98497</cdr:x>
      <cdr:y>0.82636</cdr:y>
    </cdr:to>
    <cdr:cxnSp macro="">
      <cdr:nvCxnSpPr>
        <cdr:cNvPr id="3" name="Conector recto 2"/>
        <cdr:cNvCxnSpPr/>
      </cdr:nvCxnSpPr>
      <cdr:spPr>
        <a:xfrm xmlns:a="http://schemas.openxmlformats.org/drawingml/2006/main">
          <a:off x="355600" y="5016500"/>
          <a:ext cx="8801100" cy="0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5E34509A-D623-42D0-8D1D-9BD4B63C0797}" type="datetimeFigureOut">
              <a:rPr lang="es-ES"/>
              <a:pPr/>
              <a:t>26/09/2016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95970E01-AB4E-46B1-8907-82040F458AB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0F881394-47D6-4183-9B85-EA2EFF8ACA69}" type="datetimeFigureOut">
              <a:rPr lang="es-ES"/>
              <a:pPr/>
              <a:t>26/09/2016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351682C-24D2-403C-9775-9588AD6AA0C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AE11A-5B1D-45DA-91FF-9E4345C56B97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676B-C65C-4771-81D9-B30669672F9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4D1C0-A5D5-4DF1-A0CC-09182A3E3BFC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AF581-ABAA-46EA-9215-FCA75823A08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A372B-82BB-4E39-A3FA-008AEB73D917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A06EC-FF10-4A65-9ADC-F539673BC55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F6878-1C55-49C8-AFE7-BF35093BE2A4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D04B9-8943-47BE-B757-19EAEAB2D6A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964C4-BC92-46A2-BBBE-EC5AF5806E7E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CDD80-9A6C-4C93-86B7-F1A4D7071B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05ECD-D7B9-434C-85BF-1F5995A70893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0C514-DD7C-42E7-9225-B752E32DE80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0B07A-CC6C-4864-B0F9-9B4F8C75AAC0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42483-B9E8-4583-85A9-B9B3D9F4826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ADDED-A54B-489A-8EDA-63B74FDD7612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7F6A-CAA6-4CA4-8E9C-1BD77999007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03128-76CB-4E07-A959-ED002262B0EC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BE36F-63F2-4B31-9333-5D3C8A2BC35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9C425-60EA-4408-AD6B-D741B00CDD61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F612C-FC97-4F3C-BD20-0C24AEABB20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06E4E-BE07-4951-8BF4-0534C7C009EE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91E4F-3F72-4A2F-8E53-768E48B6606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30116EC1-EC77-4583-8A15-9B37B66AEB63}" type="datetime1">
              <a:rPr lang="es-ES"/>
              <a:pPr/>
              <a:t>26/09/2016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D11A157F-A722-4F1B-9F8F-3863D648D33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Gr_fico_de_Microsoft_Office_Excel1.xls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ctrTitle"/>
          </p:nvPr>
        </p:nvSpPr>
        <p:spPr>
          <a:xfrm>
            <a:off x="1524000" y="338138"/>
            <a:ext cx="9144000" cy="3171825"/>
          </a:xfrm>
        </p:spPr>
        <p:txBody>
          <a:bodyPr/>
          <a:lstStyle/>
          <a:p>
            <a:pPr eaLnBrk="1" hangingPunct="1"/>
            <a:r>
              <a:rPr lang="es-ES" sz="4000" b="1" smtClean="0">
                <a:latin typeface="Times" charset="0"/>
                <a:ea typeface="ＭＳ Ｐゴシック" pitchFamily="34" charset="-128"/>
              </a:rPr>
              <a:t>LA SOSTENIBILITAT DEL MODEL DE CREIXEMENT DE BALEARS: NOVES APORTACIONS </a:t>
            </a:r>
            <a:br>
              <a:rPr lang="es-ES" sz="4000" b="1" smtClean="0">
                <a:latin typeface="Times" charset="0"/>
                <a:ea typeface="ＭＳ Ｐゴシック" pitchFamily="34" charset="-128"/>
              </a:rPr>
            </a:br>
            <a:r>
              <a:rPr lang="es-ES" sz="4000" b="1" smtClean="0">
                <a:latin typeface="Times" charset="0"/>
                <a:ea typeface="ＭＳ Ｐゴシック" pitchFamily="34" charset="-128"/>
              </a:rPr>
              <a:t>PER AL DEBAT</a:t>
            </a:r>
            <a:r>
              <a:rPr lang="es-ES" sz="2000" smtClean="0">
                <a:latin typeface="Times" charset="0"/>
                <a:ea typeface="ＭＳ Ｐゴシック" pitchFamily="34" charset="-128"/>
              </a:rPr>
              <a:t/>
            </a:r>
            <a:br>
              <a:rPr lang="es-ES" sz="2000" smtClean="0">
                <a:latin typeface="Times" charset="0"/>
                <a:ea typeface="ＭＳ Ｐゴシック" pitchFamily="34" charset="-128"/>
              </a:rPr>
            </a:br>
            <a:r>
              <a:rPr lang="es-ES" sz="2000" smtClean="0">
                <a:latin typeface="Times" charset="0"/>
                <a:ea typeface="ＭＳ Ｐゴシック" pitchFamily="34" charset="-128"/>
              </a:rPr>
              <a:t/>
            </a:r>
            <a:br>
              <a:rPr lang="es-ES" sz="2000" smtClean="0">
                <a:latin typeface="Times" charset="0"/>
                <a:ea typeface="ＭＳ Ｐゴシック" pitchFamily="34" charset="-128"/>
              </a:rPr>
            </a:br>
            <a:r>
              <a:rPr lang="es-ES" sz="2000" smtClean="0">
                <a:latin typeface="Times" charset="0"/>
                <a:ea typeface="ＭＳ Ｐゴシック" pitchFamily="34" charset="-128"/>
              </a:rPr>
              <a:t>JORNADES DE REFLEXIÓ ESTRATÈGICA DINS EL MARC DE LA </a:t>
            </a:r>
            <a:r>
              <a:rPr lang="es-ES" altLang="es-ES" sz="2000" smtClean="0">
                <a:latin typeface="Times" charset="0"/>
                <a:ea typeface="ＭＳ Ｐゴシック" pitchFamily="34" charset="-128"/>
              </a:rPr>
              <a:t>“</a:t>
            </a:r>
            <a:r>
              <a:rPr lang="es-ES" sz="2000" smtClean="0">
                <a:latin typeface="Times" charset="0"/>
                <a:ea typeface="ＭＳ Ｐゴシック" pitchFamily="34" charset="-128"/>
              </a:rPr>
              <a:t>RECERCA I INNOVACIÓ PER A LA SOSTENIBILITAT: LA NECESSITAT D</a:t>
            </a:r>
            <a:r>
              <a:rPr lang="es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es-ES" sz="2000" smtClean="0">
                <a:latin typeface="Times" charset="0"/>
                <a:ea typeface="ＭＳ Ｐゴシック" pitchFamily="34" charset="-128"/>
              </a:rPr>
              <a:t>UN PACTE</a:t>
            </a:r>
            <a:r>
              <a:rPr lang="es-ES" altLang="es-ES" sz="2000" smtClean="0">
                <a:ea typeface="ＭＳ Ｐゴシック" pitchFamily="34" charset="-128"/>
              </a:rPr>
              <a:t>”</a:t>
            </a:r>
            <a:endParaRPr lang="es-ES_tradnl" sz="2000" smtClean="0">
              <a:ea typeface="ＭＳ Ｐゴシック" pitchFamily="34" charset="-128"/>
            </a:endParaRPr>
          </a:p>
        </p:txBody>
      </p:sp>
      <p:sp>
        <p:nvSpPr>
          <p:cNvPr id="15362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s-ES" sz="2800" smtClean="0">
                <a:latin typeface="Times" charset="0"/>
                <a:ea typeface="ＭＳ Ｐゴシック" pitchFamily="34" charset="-128"/>
              </a:rPr>
              <a:t>Palma</a:t>
            </a:r>
          </a:p>
          <a:p>
            <a:pPr eaLnBrk="1" hangingPunct="1">
              <a:lnSpc>
                <a:spcPct val="60000"/>
              </a:lnSpc>
            </a:pPr>
            <a:r>
              <a:rPr lang="es-ES" sz="1800" smtClean="0">
                <a:latin typeface="Times" charset="0"/>
                <a:ea typeface="ＭＳ Ｐゴシック" pitchFamily="34" charset="-128"/>
              </a:rPr>
              <a:t>CAIXA FORUM 27 de setembre de 2016</a:t>
            </a:r>
          </a:p>
          <a:p>
            <a:pPr eaLnBrk="1" hangingPunct="1">
              <a:lnSpc>
                <a:spcPct val="60000"/>
              </a:lnSpc>
            </a:pPr>
            <a:r>
              <a:rPr lang="es-ES" sz="1800" smtClean="0">
                <a:latin typeface="Times" charset="0"/>
                <a:ea typeface="ＭＳ Ｐゴシック" pitchFamily="34" charset="-128"/>
              </a:rPr>
              <a:t>Carles Manera</a:t>
            </a:r>
          </a:p>
          <a:p>
            <a:pPr eaLnBrk="1" hangingPunct="1">
              <a:lnSpc>
                <a:spcPct val="60000"/>
              </a:lnSpc>
            </a:pPr>
            <a:r>
              <a:rPr lang="es-ES" sz="1800" smtClean="0">
                <a:latin typeface="Times" charset="0"/>
                <a:ea typeface="ＭＳ Ｐゴシック" pitchFamily="34" charset="-128"/>
              </a:rPr>
              <a:t>Javier Franconetti</a:t>
            </a:r>
          </a:p>
          <a:p>
            <a:pPr eaLnBrk="1" hangingPunct="1">
              <a:lnSpc>
                <a:spcPct val="60000"/>
              </a:lnSpc>
            </a:pPr>
            <a:r>
              <a:rPr lang="es-ES" sz="1800" smtClean="0">
                <a:latin typeface="Times" charset="0"/>
                <a:ea typeface="ＭＳ Ｐゴシック" pitchFamily="34" charset="-128"/>
              </a:rPr>
              <a:t>Ferran Navinés</a:t>
            </a:r>
          </a:p>
          <a:p>
            <a:pPr eaLnBrk="1" hangingPunct="1">
              <a:lnSpc>
                <a:spcPct val="60000"/>
              </a:lnSpc>
            </a:pPr>
            <a:r>
              <a:rPr lang="es-ES" sz="1800" smtClean="0">
                <a:latin typeface="Times" charset="0"/>
                <a:ea typeface="ＭＳ Ｐゴシック" pitchFamily="34" charset="-128"/>
              </a:rPr>
              <a:t>(Col·lectiu ALTERNATIVES)</a:t>
            </a:r>
          </a:p>
          <a:p>
            <a:pPr eaLnBrk="1" hangingPunct="1"/>
            <a:endParaRPr lang="es-ES_tradnl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15363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860219-0959-4A82-81AF-406011A381C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ángulo 2"/>
          <p:cNvSpPr>
            <a:spLocks noChangeArrowheads="1"/>
          </p:cNvSpPr>
          <p:nvPr/>
        </p:nvSpPr>
        <p:spPr bwMode="auto">
          <a:xfrm>
            <a:off x="1487488" y="6029325"/>
            <a:ext cx="336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24578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906463"/>
            <a:ext cx="9305925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54304-D27D-4F78-912C-1128409B008C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4581" name="CuadroTexto 3"/>
          <p:cNvSpPr txBox="1">
            <a:spLocks noChangeArrowheads="1"/>
          </p:cNvSpPr>
          <p:nvPr/>
        </p:nvSpPr>
        <p:spPr bwMode="auto">
          <a:xfrm>
            <a:off x="2457450" y="346075"/>
            <a:ext cx="6469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…I AMB RETROCESSOS EN LA TAXA DELS BENEFICIS…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ángulo 3"/>
          <p:cNvSpPr>
            <a:spLocks noChangeArrowheads="1"/>
          </p:cNvSpPr>
          <p:nvPr/>
        </p:nvSpPr>
        <p:spPr bwMode="auto">
          <a:xfrm>
            <a:off x="1436688" y="6142038"/>
            <a:ext cx="3368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25602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938" y="939800"/>
            <a:ext cx="8836025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67DF44-4F5E-46AB-84B3-5D3E86A90FE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5605" name="CuadroTexto 3"/>
          <p:cNvSpPr txBox="1">
            <a:spLocks noChangeArrowheads="1"/>
          </p:cNvSpPr>
          <p:nvPr/>
        </p:nvSpPr>
        <p:spPr bwMode="auto">
          <a:xfrm>
            <a:off x="239713" y="363538"/>
            <a:ext cx="11952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…AMB CAIGUDA DE LA PRODUCTIVITAT DEL CAPITAL AMB INCREMENTS EN LA QUOTA D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EXCEDENTS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774700"/>
            <a:ext cx="9305925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ángulo 2"/>
          <p:cNvSpPr>
            <a:spLocks noChangeArrowheads="1"/>
          </p:cNvSpPr>
          <p:nvPr/>
        </p:nvSpPr>
        <p:spPr bwMode="auto">
          <a:xfrm>
            <a:off x="1673225" y="5702300"/>
            <a:ext cx="3378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sp>
        <p:nvSpPr>
          <p:cNvPr id="26627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FFEF5A-C3DC-4D7E-85F2-ED4C171307BE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6629" name="CuadroTexto 3"/>
          <p:cNvSpPr txBox="1">
            <a:spLocks noChangeArrowheads="1"/>
          </p:cNvSpPr>
          <p:nvPr/>
        </p:nvSpPr>
        <p:spPr bwMode="auto">
          <a:xfrm>
            <a:off x="2524125" y="379413"/>
            <a:ext cx="659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COMERÇ I HOSTELERIA EXPLIQUEN AQUEST PROCÉS…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ángulo 1"/>
          <p:cNvSpPr>
            <a:spLocks noChangeArrowheads="1"/>
          </p:cNvSpPr>
          <p:nvPr/>
        </p:nvSpPr>
        <p:spPr bwMode="auto">
          <a:xfrm>
            <a:off x="1503363" y="6002338"/>
            <a:ext cx="3367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27650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6688" y="1303338"/>
            <a:ext cx="9304337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916FA6-DF8A-430B-AF17-614D1186D97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7653" name="CuadroTexto 3"/>
          <p:cNvSpPr txBox="1">
            <a:spLocks noChangeArrowheads="1"/>
          </p:cNvSpPr>
          <p:nvPr/>
        </p:nvSpPr>
        <p:spPr bwMode="auto">
          <a:xfrm>
            <a:off x="2441575" y="544513"/>
            <a:ext cx="8004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…MENTRE LA QUOTA D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EXCEDENTS EMPRESARIALS NO AFLUIXA…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ángulo 2"/>
          <p:cNvSpPr>
            <a:spLocks noChangeArrowheads="1"/>
          </p:cNvSpPr>
          <p:nvPr/>
        </p:nvSpPr>
        <p:spPr bwMode="auto">
          <a:xfrm>
            <a:off x="1203325" y="5692775"/>
            <a:ext cx="336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28674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303338"/>
            <a:ext cx="10006013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CB3929-74B5-4A43-9468-351E35EC00EA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8677" name="CuadroTexto 3"/>
          <p:cNvSpPr txBox="1">
            <a:spLocks noChangeArrowheads="1"/>
          </p:cNvSpPr>
          <p:nvPr/>
        </p:nvSpPr>
        <p:spPr bwMode="auto">
          <a:xfrm>
            <a:off x="2193925" y="792163"/>
            <a:ext cx="7519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…I ELS SALARIS CREIXEN MENYS QUE AL CONJUNT DE 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ESTAT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>
          <a:xfrm>
            <a:off x="850900" y="184150"/>
            <a:ext cx="10515600" cy="896938"/>
          </a:xfrm>
        </p:spPr>
        <p:txBody>
          <a:bodyPr/>
          <a:lstStyle/>
          <a:p>
            <a:pPr algn="ctr" eaLnBrk="1" hangingPunct="1"/>
            <a:r>
              <a:rPr lang="ca-ES" sz="1800" b="1" smtClean="0">
                <a:solidFill>
                  <a:srgbClr val="000000"/>
                </a:solidFill>
                <a:ea typeface="ＭＳ Ｐゴシック" pitchFamily="34" charset="-128"/>
              </a:rPr>
              <a:t>LA QUALITAT DEL TREBALL S</a:t>
            </a:r>
            <a:r>
              <a:rPr lang="ca-ES" altLang="es-ES" sz="1800" b="1" smtClean="0">
                <a:solidFill>
                  <a:srgbClr val="000000"/>
                </a:solidFill>
                <a:ea typeface="ＭＳ Ｐゴシック" pitchFamily="34" charset="-128"/>
              </a:rPr>
              <a:t>’</a:t>
            </a:r>
            <a:r>
              <a:rPr lang="ca-ES" sz="1800" b="1" smtClean="0">
                <a:solidFill>
                  <a:srgbClr val="000000"/>
                </a:solidFill>
                <a:ea typeface="ＭＳ Ｐゴシック" pitchFamily="34" charset="-128"/>
              </a:rPr>
              <a:t>HA MESURAT AMB L</a:t>
            </a:r>
            <a:r>
              <a:rPr lang="ca-ES" altLang="es-ES" sz="1800" b="1" smtClean="0">
                <a:solidFill>
                  <a:srgbClr val="000000"/>
                </a:solidFill>
                <a:ea typeface="ＭＳ Ｐゴシック" pitchFamily="34" charset="-128"/>
              </a:rPr>
              <a:t>’</a:t>
            </a:r>
            <a:r>
              <a:rPr lang="ca-ES" altLang="ja-JP" sz="1800" b="1" smtClean="0">
                <a:solidFill>
                  <a:srgbClr val="000000"/>
                </a:solidFill>
                <a:ea typeface="ＭＳ Ｐゴシック" pitchFamily="34" charset="-128"/>
              </a:rPr>
              <a:t>ÍNDEX DE QUALITAT DEL TREBALL (IQT)</a:t>
            </a:r>
            <a:endParaRPr lang="ca-ES" sz="1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9600" y="1081088"/>
            <a:ext cx="8912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ángulo 1"/>
          <p:cNvSpPr>
            <a:spLocks noChangeArrowheads="1"/>
          </p:cNvSpPr>
          <p:nvPr/>
        </p:nvSpPr>
        <p:spPr bwMode="auto">
          <a:xfrm>
            <a:off x="1879600" y="6002338"/>
            <a:ext cx="8166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Navinés, Puiggrós, Ribas i Franconetti; Ateneu Pere Mascaró, 2015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2970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F1BC0D-7A39-4A5A-93B5-46C8855CED42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ángulo 1"/>
          <p:cNvSpPr>
            <a:spLocks noChangeArrowheads="1"/>
          </p:cNvSpPr>
          <p:nvPr/>
        </p:nvSpPr>
        <p:spPr bwMode="auto">
          <a:xfrm>
            <a:off x="1514475" y="5826125"/>
            <a:ext cx="336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30722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450" y="784225"/>
            <a:ext cx="9172575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655A96-ED6A-44C0-A7DF-96B4F1924878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30725" name="CuadroTexto 3"/>
          <p:cNvSpPr txBox="1">
            <a:spLocks noChangeArrowheads="1"/>
          </p:cNvSpPr>
          <p:nvPr/>
        </p:nvSpPr>
        <p:spPr bwMode="auto">
          <a:xfrm>
            <a:off x="2524125" y="328613"/>
            <a:ext cx="866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LA PRODUCTIVITAT DEL CAPITAL TRENCA LA LÍNIA ASCENDENT EL 1985…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ángulo 1"/>
          <p:cNvSpPr>
            <a:spLocks noChangeArrowheads="1"/>
          </p:cNvSpPr>
          <p:nvPr/>
        </p:nvSpPr>
        <p:spPr bwMode="auto">
          <a:xfrm>
            <a:off x="1443038" y="4884738"/>
            <a:ext cx="3368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31746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9150" y="4708525"/>
            <a:ext cx="4786313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Imagen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2738" y="593725"/>
            <a:ext cx="9853612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0861B7-CF94-4FD8-A1EB-20A8FA118E39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31750" name="CuadroTexto 3"/>
          <p:cNvSpPr txBox="1">
            <a:spLocks noChangeArrowheads="1"/>
          </p:cNvSpPr>
          <p:nvPr/>
        </p:nvSpPr>
        <p:spPr bwMode="auto">
          <a:xfrm>
            <a:off x="3951288" y="157163"/>
            <a:ext cx="5254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…I CAU MÉS AL COMERÇ I 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HOSTELERIA…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ángulo 3"/>
          <p:cNvSpPr>
            <a:spLocks noChangeArrowheads="1"/>
          </p:cNvSpPr>
          <p:nvPr/>
        </p:nvSpPr>
        <p:spPr bwMode="auto">
          <a:xfrm>
            <a:off x="1068388" y="5241925"/>
            <a:ext cx="336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32770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5888" y="5241925"/>
            <a:ext cx="44751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8388" y="846138"/>
            <a:ext cx="101981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7BDC77-1C82-417A-B145-7035B26767CA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32774" name="CuadroTexto 4"/>
          <p:cNvSpPr txBox="1">
            <a:spLocks noChangeArrowheads="1"/>
          </p:cNvSpPr>
          <p:nvPr/>
        </p:nvSpPr>
        <p:spPr bwMode="auto">
          <a:xfrm>
            <a:off x="1662113" y="314325"/>
            <a:ext cx="9282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…EN UN PERIODE DE FORT INCREMENT DE 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ESTOC DE CAPITAL A DIT SECTOR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ángulo 1"/>
          <p:cNvSpPr>
            <a:spLocks noChangeArrowheads="1"/>
          </p:cNvSpPr>
          <p:nvPr/>
        </p:nvSpPr>
        <p:spPr bwMode="auto">
          <a:xfrm>
            <a:off x="1443038" y="6116638"/>
            <a:ext cx="336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33794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8613" y="1222375"/>
            <a:ext cx="915035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6B363-11B9-4C0F-A796-009008D12ED2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33797" name="CuadroTexto 3"/>
          <p:cNvSpPr txBox="1">
            <a:spLocks noChangeArrowheads="1"/>
          </p:cNvSpPr>
          <p:nvPr/>
        </p:nvSpPr>
        <p:spPr bwMode="auto">
          <a:xfrm>
            <a:off x="1739900" y="549275"/>
            <a:ext cx="9310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OFERTA DE PLACES D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altLang="ja-JP" b="1">
                <a:latin typeface="Times" charset="0"/>
              </a:rPr>
              <a:t>ÚS NO RESIDENCIAL CONTRIBUEIX A EXPLICAR AIXÒ…</a:t>
            </a:r>
            <a:endParaRPr lang="es-ES" b="1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ángulo 1"/>
          <p:cNvSpPr>
            <a:spLocks noChangeArrowheads="1"/>
          </p:cNvSpPr>
          <p:nvPr/>
        </p:nvSpPr>
        <p:spPr bwMode="auto">
          <a:xfrm>
            <a:off x="863600" y="6054725"/>
            <a:ext cx="3367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16386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638175"/>
            <a:ext cx="9796463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C2A766-A11F-4A2D-B7D3-7867449C03F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16389" name="CuadroTexto 3"/>
          <p:cNvSpPr txBox="1">
            <a:spLocks noChangeArrowheads="1"/>
          </p:cNvSpPr>
          <p:nvPr/>
        </p:nvSpPr>
        <p:spPr bwMode="auto">
          <a:xfrm>
            <a:off x="3660775" y="230188"/>
            <a:ext cx="529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 1. UN PIB QUE RETROCEDEIX DES DE 1985…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ángulo 1"/>
          <p:cNvSpPr>
            <a:spLocks noChangeArrowheads="1"/>
          </p:cNvSpPr>
          <p:nvPr/>
        </p:nvSpPr>
        <p:spPr bwMode="auto">
          <a:xfrm>
            <a:off x="1443038" y="6054725"/>
            <a:ext cx="336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34818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438" y="1301750"/>
            <a:ext cx="8364537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813881-6968-49AA-A482-31896EA35017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34821" name="CuadroTexto 4"/>
          <p:cNvSpPr txBox="1">
            <a:spLocks noChangeArrowheads="1"/>
          </p:cNvSpPr>
          <p:nvPr/>
        </p:nvSpPr>
        <p:spPr bwMode="auto">
          <a:xfrm>
            <a:off x="627063" y="549275"/>
            <a:ext cx="1113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…TOT I QUE EL GRAU D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UTILITZACIÓ DE 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OFERTA DE PLACES D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ÚS NO RESIDENCIAL (UT) CAU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475" y="365125"/>
            <a:ext cx="10474325" cy="3143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latin typeface="Times"/>
                <a:ea typeface="+mj-ea"/>
                <a:cs typeface="Times"/>
              </a:rPr>
              <a:t>CONCLUSIONS</a:t>
            </a:r>
            <a:endParaRPr lang="es-ES_tradnl" dirty="0">
              <a:latin typeface="Times"/>
              <a:ea typeface="+mj-ea"/>
              <a:cs typeface="Times"/>
            </a:endParaRPr>
          </a:p>
        </p:txBody>
      </p:sp>
      <p:sp>
        <p:nvSpPr>
          <p:cNvPr id="35842" name="Marcador de contenido 2"/>
          <p:cNvSpPr>
            <a:spLocks noGrp="1"/>
          </p:cNvSpPr>
          <p:nvPr>
            <p:ph idx="1"/>
          </p:nvPr>
        </p:nvSpPr>
        <p:spPr>
          <a:xfrm>
            <a:off x="838200" y="938213"/>
            <a:ext cx="10515600" cy="5238750"/>
          </a:xfrm>
        </p:spPr>
        <p:txBody>
          <a:bodyPr/>
          <a:lstStyle/>
          <a:p>
            <a:pPr algn="just" eaLnBrk="1" hangingPunct="1"/>
            <a:r>
              <a:rPr lang="ca-ES" sz="2000" smtClean="0">
                <a:latin typeface="Times" charset="0"/>
                <a:ea typeface="ＭＳ Ｐゴシック" pitchFamily="34" charset="-128"/>
              </a:rPr>
              <a:t>Per tant si es vol recuperar un model més eficient (amb més productivitat del capital) i a la vegada més sostenible (amb menys capacitat de càrrega ambiental i més inclusiu socialment) caldrà regular millor el creixement de l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oferta total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allotjament (OPUNR total) per evitar que continuï decreixent la UT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OPUNR total, i en relació a les altres variables que determinen la productivitat del capital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un allotjament turístic.</a:t>
            </a:r>
            <a:endParaRPr lang="es-ES" sz="2000" smtClean="0">
              <a:latin typeface="Times" charset="0"/>
              <a:ea typeface="ＭＳ Ｐゴシック" pitchFamily="34" charset="-128"/>
            </a:endParaRPr>
          </a:p>
          <a:p>
            <a:pPr algn="just" eaLnBrk="1" hangingPunct="1"/>
            <a:r>
              <a:rPr lang="ca-ES" sz="2000" smtClean="0">
                <a:latin typeface="Times" charset="0"/>
                <a:ea typeface="ＭＳ Ｐゴシック" pitchFamily="34" charset="-128"/>
              </a:rPr>
              <a:t>La variació positiva de l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IPC hoteler, que afavoreix positivament a la productivitat del capital, depèn des del punt de vista de l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oferta en evitar que es puguin donar situacions de sobreoferta (aspecte, com ja hem dit, que el Govern pot ajudar a regular) i des del punt de vista de la demanda, en el cas de Balears, continuarà afectant la variació del tipus de canvi lliura/euro, que està fora del control del Govern i de com evolucioni la situació geopolítica a la ribera oriental i sud del Mediterrani, que també està fora de control per part del Govern.</a:t>
            </a:r>
            <a:endParaRPr lang="es-ES" sz="2000" smtClean="0">
              <a:latin typeface="Times" charset="0"/>
              <a:ea typeface="ＭＳ Ｐゴシック" pitchFamily="34" charset="-128"/>
            </a:endParaRPr>
          </a:p>
          <a:p>
            <a:pPr algn="just" eaLnBrk="1" hangingPunct="1"/>
            <a:r>
              <a:rPr lang="ca-ES" sz="2000" smtClean="0">
                <a:latin typeface="Times" charset="0"/>
                <a:ea typeface="ＭＳ Ｐゴシック" pitchFamily="34" charset="-128"/>
              </a:rPr>
              <a:t>I a llarg termini, els increments nets de l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estoc de capital, només poden tenir efectes positius sobre la productivitat del capital, si i només si, presenten una elasticitat positiva, via innovacions, en termes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ingressos per unitat invertida, i ací és determinant la iniciativa privada a través de les inversions que s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estan efectuant en la millora de la categoria dels establiments hotelers, i en assegurar una regulació estricta per controlar el creixement de l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Oferta de Places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Ús No Residencial per a turistes i no residents (OPUNR turistes i no residents)  i garantir la qualitat d</a:t>
            </a:r>
            <a:r>
              <a:rPr lang="ca-ES" altLang="es-ES" sz="2000" smtClean="0">
                <a:latin typeface="Times" charset="0"/>
                <a:ea typeface="ＭＳ Ｐゴシック" pitchFamily="34" charset="-128"/>
              </a:rPr>
              <a:t>’</a:t>
            </a:r>
            <a:r>
              <a:rPr lang="ca-ES" sz="2000" smtClean="0">
                <a:latin typeface="Times" charset="0"/>
                <a:ea typeface="ＭＳ Ｐゴシック" pitchFamily="34" charset="-128"/>
              </a:rPr>
              <a:t>aquesta oferta.  </a:t>
            </a:r>
            <a:endParaRPr lang="es-ES" sz="2000" smtClean="0">
              <a:latin typeface="Times" charset="0"/>
              <a:ea typeface="ＭＳ Ｐゴシック" pitchFamily="34" charset="-128"/>
            </a:endParaRPr>
          </a:p>
          <a:p>
            <a:pPr eaLnBrk="1" hangingPunct="1"/>
            <a:endParaRPr lang="es-ES_tradnl" sz="1200" smtClean="0">
              <a:ea typeface="ＭＳ Ｐゴシック" pitchFamily="34" charset="-128"/>
            </a:endParaRPr>
          </a:p>
        </p:txBody>
      </p:sp>
      <p:sp>
        <p:nvSpPr>
          <p:cNvPr id="35843" name="Marcador de número de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761E96-7F57-4952-8FCD-9CE3A2253406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/>
        </p:nvGraphicFramePr>
        <p:xfrm>
          <a:off x="6001690" y="4367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410640" y="32276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/>
          <p:cNvGraphicFramePr>
            <a:graphicFrameLocks noGrp="1"/>
          </p:cNvGraphicFramePr>
          <p:nvPr/>
        </p:nvGraphicFramePr>
        <p:xfrm>
          <a:off x="1447800" y="436787"/>
          <a:ext cx="4553890" cy="27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Conector recto 4"/>
          <p:cNvCxnSpPr/>
          <p:nvPr/>
        </p:nvCxnSpPr>
        <p:spPr>
          <a:xfrm flipV="1">
            <a:off x="3621088" y="1120775"/>
            <a:ext cx="0" cy="17160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9" name="Rectángulo 1"/>
          <p:cNvSpPr>
            <a:spLocks noChangeArrowheads="1"/>
          </p:cNvSpPr>
          <p:nvPr/>
        </p:nvSpPr>
        <p:spPr bwMode="auto">
          <a:xfrm>
            <a:off x="1447800" y="5970588"/>
            <a:ext cx="4249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BdMores, IBESTAT i elaboració pròpia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36870" name="CuadroTexto 2"/>
          <p:cNvSpPr txBox="1">
            <a:spLocks noChangeArrowheads="1"/>
          </p:cNvSpPr>
          <p:nvPr/>
        </p:nvSpPr>
        <p:spPr bwMode="auto">
          <a:xfrm>
            <a:off x="1635125" y="0"/>
            <a:ext cx="8939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800">
                <a:latin typeface="Calibri" pitchFamily="34" charset="0"/>
              </a:rPr>
              <a:t>Illes Balears: Selección de gráficos relevantes </a:t>
            </a:r>
            <a:endParaRPr lang="es-ES_tradnl" sz="2800">
              <a:latin typeface="Calibri" pitchFamily="34" charset="0"/>
            </a:endParaRPr>
          </a:p>
        </p:txBody>
      </p:sp>
      <p:sp>
        <p:nvSpPr>
          <p:cNvPr id="36871" name="CuadroTexto 3"/>
          <p:cNvSpPr txBox="1">
            <a:spLocks noChangeArrowheads="1"/>
          </p:cNvSpPr>
          <p:nvPr/>
        </p:nvSpPr>
        <p:spPr bwMode="auto">
          <a:xfrm>
            <a:off x="6426200" y="5980113"/>
            <a:ext cx="414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1200">
                <a:latin typeface="Calibri" pitchFamily="34" charset="0"/>
              </a:rPr>
              <a:t>(*) Calculada a partir de la diferencia entre el valor máximo y mínimo de la serie IPH (Indicador de presión humana). </a:t>
            </a:r>
            <a:endParaRPr lang="es-ES_tradnl" sz="1200">
              <a:latin typeface="Calibri" pitchFamily="34" charset="0"/>
            </a:endParaRPr>
          </a:p>
        </p:txBody>
      </p:sp>
      <p:graphicFrame>
        <p:nvGraphicFramePr>
          <p:cNvPr id="36872" name="Gráfico 9"/>
          <p:cNvGraphicFramePr>
            <a:graphicFrameLocks/>
          </p:cNvGraphicFramePr>
          <p:nvPr/>
        </p:nvGraphicFramePr>
        <p:xfrm>
          <a:off x="5988050" y="3157538"/>
          <a:ext cx="4673600" cy="2844800"/>
        </p:xfrm>
        <a:graphic>
          <a:graphicData uri="http://schemas.openxmlformats.org/presentationml/2006/ole">
            <p:oleObj spid="_x0000_s36872" name="Gráfico" r:id="rId6" imgW="4676037" imgH="2847079" progId="Excel.Chart.8">
              <p:embed/>
            </p:oleObj>
          </a:graphicData>
        </a:graphic>
      </p:graphicFrame>
      <p:sp>
        <p:nvSpPr>
          <p:cNvPr id="36873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099923-CEF0-4561-9AE8-F6F5F7FFFF3E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ángulo 3"/>
          <p:cNvSpPr>
            <a:spLocks noChangeArrowheads="1"/>
          </p:cNvSpPr>
          <p:nvPr/>
        </p:nvSpPr>
        <p:spPr bwMode="auto">
          <a:xfrm>
            <a:off x="269875" y="5486400"/>
            <a:ext cx="336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37890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" y="811213"/>
            <a:ext cx="6040438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6088" y="811213"/>
            <a:ext cx="5053012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C5F958-C37F-48FC-9FEA-4C63F8DB518F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811213"/>
            <a:ext cx="6270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6088" y="811213"/>
            <a:ext cx="5053012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ángulo 5"/>
          <p:cNvSpPr>
            <a:spLocks noChangeArrowheads="1"/>
          </p:cNvSpPr>
          <p:nvPr/>
        </p:nvSpPr>
        <p:spPr bwMode="auto">
          <a:xfrm>
            <a:off x="412750" y="5356225"/>
            <a:ext cx="336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38916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85F0BD-F58B-434D-B62B-D2B1CE8DB6BF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ángulo 3"/>
          <p:cNvSpPr>
            <a:spLocks noChangeArrowheads="1"/>
          </p:cNvSpPr>
          <p:nvPr/>
        </p:nvSpPr>
        <p:spPr bwMode="auto">
          <a:xfrm>
            <a:off x="193675" y="5730875"/>
            <a:ext cx="336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39938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388938"/>
            <a:ext cx="64389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Imagen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6088" y="388938"/>
            <a:ext cx="5053012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025C0F-CFAE-46BC-9BA6-87EF4BC30CF4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n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038" y="4511675"/>
            <a:ext cx="855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050" y="603250"/>
            <a:ext cx="8774113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Marcador de número de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1E1454-C38F-41A0-A961-FC0B80CB523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17413" name="CuadroTexto 4"/>
          <p:cNvSpPr txBox="1">
            <a:spLocks noChangeArrowheads="1"/>
          </p:cNvSpPr>
          <p:nvPr/>
        </p:nvSpPr>
        <p:spPr bwMode="auto">
          <a:xfrm>
            <a:off x="4548188" y="263525"/>
            <a:ext cx="302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>
                <a:latin typeface="Times" charset="0"/>
              </a:rPr>
              <a:t> …I HO FA DES DE 1985…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3925" y="566738"/>
            <a:ext cx="8278813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CuadroTexto 1"/>
          <p:cNvSpPr txBox="1">
            <a:spLocks noChangeArrowheads="1"/>
          </p:cNvSpPr>
          <p:nvPr/>
        </p:nvSpPr>
        <p:spPr bwMode="auto">
          <a:xfrm>
            <a:off x="1982788" y="5962650"/>
            <a:ext cx="242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CES, 2008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18435" name="Marcador de número de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D15C90-938D-4BA9-A7EA-5484DE344AD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18437" name="CuadroTexto 5"/>
          <p:cNvSpPr txBox="1">
            <a:spLocks noChangeArrowheads="1"/>
          </p:cNvSpPr>
          <p:nvPr/>
        </p:nvSpPr>
        <p:spPr bwMode="auto">
          <a:xfrm>
            <a:off x="2028825" y="428625"/>
            <a:ext cx="6935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 …I ES TROBA A LA CUA EN CREIXEMENT ENTRE 2000 I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ángulo 1"/>
          <p:cNvSpPr>
            <a:spLocks noChangeArrowheads="1"/>
          </p:cNvSpPr>
          <p:nvPr/>
        </p:nvSpPr>
        <p:spPr bwMode="auto">
          <a:xfrm>
            <a:off x="1184275" y="4494213"/>
            <a:ext cx="2668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 sz="1400">
                <a:latin typeface="Calibri" pitchFamily="34" charset="0"/>
              </a:rPr>
              <a:t>Font: BdMores i elaboració pròpia</a:t>
            </a:r>
            <a:endParaRPr lang="es-ES_tradnl" sz="1400">
              <a:latin typeface="Calibri" pitchFamily="34" charset="0"/>
            </a:endParaRPr>
          </a:p>
        </p:txBody>
      </p:sp>
      <p:pic>
        <p:nvPicPr>
          <p:cNvPr id="19458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9788" y="4762500"/>
            <a:ext cx="85756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Imagen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3725" y="522288"/>
            <a:ext cx="9297988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0F9832-2984-4F46-A429-052D3A1986DB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19462" name="CuadroTexto 3"/>
          <p:cNvSpPr txBox="1">
            <a:spLocks noChangeArrowheads="1"/>
          </p:cNvSpPr>
          <p:nvPr/>
        </p:nvSpPr>
        <p:spPr bwMode="auto">
          <a:xfrm>
            <a:off x="1401763" y="230188"/>
            <a:ext cx="9128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 2. UNA POBLACIÓ AMB CREIXEMENT MOLT MÉS ELEVAT QUE L</a:t>
            </a:r>
            <a:r>
              <a:rPr lang="es-ES" altLang="es-ES" b="1">
                <a:latin typeface="Times" charset="0"/>
              </a:rPr>
              <a:t>’</a:t>
            </a:r>
            <a:r>
              <a:rPr lang="es-ES" b="1">
                <a:latin typeface="Times" charset="0"/>
              </a:rPr>
              <a:t>ESPANYOL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50"/>
          </a:xfrm>
        </p:spPr>
        <p:txBody>
          <a:bodyPr/>
          <a:lstStyle/>
          <a:p>
            <a:pPr algn="ctr" eaLnBrk="1" hangingPunct="1"/>
            <a:r>
              <a:rPr lang="ca-ES" sz="1800" b="1" smtClean="0">
                <a:latin typeface="Times" charset="0"/>
                <a:ea typeface="ＭＳ Ｐゴシック" pitchFamily="34" charset="-128"/>
              </a:rPr>
              <a:t>3. </a:t>
            </a:r>
            <a:r>
              <a:rPr lang="es-ES" sz="1800" b="1" smtClean="0">
                <a:latin typeface="Times" charset="0"/>
                <a:ea typeface="ＭＳ Ｐゴシック" pitchFamily="34" charset="-128"/>
              </a:rPr>
              <a:t>AMB RETROCESSOS EN L</a:t>
            </a:r>
            <a:r>
              <a:rPr lang="es-ES" altLang="es-ES" sz="1800" b="1" smtClean="0">
                <a:latin typeface="Times" charset="0"/>
                <a:ea typeface="ＭＳ Ｐゴシック" pitchFamily="34" charset="-128"/>
              </a:rPr>
              <a:t>’</a:t>
            </a:r>
            <a:r>
              <a:rPr lang="es-ES" altLang="ja-JP" sz="1800" b="1" smtClean="0">
                <a:latin typeface="Times" charset="0"/>
                <a:ea typeface="ＭＳ Ｐゴシック" pitchFamily="34" charset="-128"/>
              </a:rPr>
              <a:t>ÍNDEX DE BENESTAR SOCIAL</a:t>
            </a:r>
            <a:endParaRPr lang="ca-ES" sz="1800" b="1" smtClean="0">
              <a:latin typeface="Times" charset="0"/>
              <a:ea typeface="ＭＳ Ｐゴシック" pitchFamily="34" charset="-128"/>
            </a:endParaRPr>
          </a:p>
        </p:txBody>
      </p:sp>
      <p:pic>
        <p:nvPicPr>
          <p:cNvPr id="20482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2863" y="1146175"/>
            <a:ext cx="9813925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uadroTexto 1"/>
          <p:cNvSpPr txBox="1">
            <a:spLocks noChangeArrowheads="1"/>
          </p:cNvSpPr>
          <p:nvPr/>
        </p:nvSpPr>
        <p:spPr bwMode="auto">
          <a:xfrm>
            <a:off x="1312863" y="6078538"/>
            <a:ext cx="6981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Navinés, Puiggrós, Ribas i Franconetti; Ateneu Pere Mascaró, 2015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20484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784117-A3B1-430A-8344-6671993BFD30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ángulo 3"/>
          <p:cNvSpPr>
            <a:spLocks noChangeArrowheads="1"/>
          </p:cNvSpPr>
          <p:nvPr/>
        </p:nvSpPr>
        <p:spPr bwMode="auto">
          <a:xfrm>
            <a:off x="1619250" y="5943600"/>
            <a:ext cx="336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21506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806450"/>
            <a:ext cx="8031163" cy="50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EEA929-68D6-4147-95AA-8651C75704F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1509" name="CuadroTexto 3"/>
          <p:cNvSpPr txBox="1">
            <a:spLocks noChangeArrowheads="1"/>
          </p:cNvSpPr>
          <p:nvPr/>
        </p:nvSpPr>
        <p:spPr bwMode="auto">
          <a:xfrm>
            <a:off x="3167063" y="363538"/>
            <a:ext cx="4349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ELS SERVEIS MARQUEN LA PAUTA…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ángulo 2"/>
          <p:cNvSpPr>
            <a:spLocks noChangeArrowheads="1"/>
          </p:cNvSpPr>
          <p:nvPr/>
        </p:nvSpPr>
        <p:spPr bwMode="auto">
          <a:xfrm>
            <a:off x="1287463" y="6130925"/>
            <a:ext cx="3368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Calibri" pitchFamily="34" charset="0"/>
              </a:rPr>
              <a:t>Font: BdMores i elaboració pròpia</a:t>
            </a:r>
            <a:endParaRPr lang="es-ES_tradnl">
              <a:latin typeface="Calibri" pitchFamily="34" charset="0"/>
            </a:endParaRPr>
          </a:p>
        </p:txBody>
      </p:sp>
      <p:pic>
        <p:nvPicPr>
          <p:cNvPr id="22530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2163" y="1236663"/>
            <a:ext cx="892175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DE0B41-CCD1-430A-B5D3-E06C41D0FEBF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2533" name="CuadroTexto 3"/>
          <p:cNvSpPr txBox="1">
            <a:spLocks noChangeArrowheads="1"/>
          </p:cNvSpPr>
          <p:nvPr/>
        </p:nvSpPr>
        <p:spPr bwMode="auto">
          <a:xfrm>
            <a:off x="2044700" y="461963"/>
            <a:ext cx="7199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1">
                <a:latin typeface="Times" charset="0"/>
              </a:rPr>
              <a:t>…AMB UNA COMPOSICIÓ ESTRUCTURAL MÉS CONSOLIDADA </a:t>
            </a:r>
          </a:p>
          <a:p>
            <a:pPr algn="ctr"/>
            <a:r>
              <a:rPr lang="es-ES" b="1">
                <a:latin typeface="Times" charset="0"/>
              </a:rPr>
              <a:t>ENVERS LA TERCIARITZACIÓ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ángulo 3"/>
          <p:cNvSpPr>
            <a:spLocks noChangeArrowheads="1"/>
          </p:cNvSpPr>
          <p:nvPr/>
        </p:nvSpPr>
        <p:spPr bwMode="auto">
          <a:xfrm>
            <a:off x="1436688" y="6121400"/>
            <a:ext cx="336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>
                <a:latin typeface="Times" charset="0"/>
              </a:rPr>
              <a:t>Font: BdMores i elaboració pròpia</a:t>
            </a:r>
            <a:endParaRPr lang="es-ES_tradnl">
              <a:latin typeface="Times" charset="0"/>
            </a:endParaRPr>
          </a:p>
        </p:txBody>
      </p:sp>
      <p:pic>
        <p:nvPicPr>
          <p:cNvPr id="23554" name="Imagen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938" y="989013"/>
            <a:ext cx="9394825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Marcador de número de diapositiva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8BA729-C88F-4827-A548-C2C04898AD9A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CARLES MANERA-JAVER FRANCONETTI-FERRAN NAVINÉS</a:t>
            </a:r>
            <a:endParaRPr lang="es-ES_tradnl"/>
          </a:p>
        </p:txBody>
      </p:sp>
      <p:sp>
        <p:nvSpPr>
          <p:cNvPr id="23557" name="CuadroTexto 3"/>
          <p:cNvSpPr txBox="1">
            <a:spLocks noChangeArrowheads="1"/>
          </p:cNvSpPr>
          <p:nvPr/>
        </p:nvSpPr>
        <p:spPr bwMode="auto">
          <a:xfrm>
            <a:off x="2770188" y="461963"/>
            <a:ext cx="649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Times" charset="0"/>
              </a:rPr>
              <a:t> AMB CAIGUDA DE LA PRODUCTIVITAT DEL TREBALL...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8735</TotalTime>
  <Words>861</Words>
  <Application>Microsoft Macintosh PowerPoint</Application>
  <PresentationFormat>Personalizado</PresentationFormat>
  <Paragraphs>108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ＭＳ Ｐゴシック</vt:lpstr>
      <vt:lpstr>Calibri Light</vt:lpstr>
      <vt:lpstr>Calibri</vt:lpstr>
      <vt:lpstr>Times</vt:lpstr>
      <vt:lpstr>Tema de Office</vt:lpstr>
      <vt:lpstr>Gráfico de Microsoft Excel</vt:lpstr>
      <vt:lpstr>LA SOSTENIBILITAT DEL MODEL DE CREIXEMENT DE BALEARS: NOVES APORTACIONS  PER AL DEBAT  JORNADES DE REFLEXIÓ ESTRATÈGICA DINS EL MARC DE LA “RECERCA I INNOVACIÓ PER A LA SOSTENIBILITAT: LA NECESSITAT D’UN PACTE”</vt:lpstr>
      <vt:lpstr>Diapositiva 2</vt:lpstr>
      <vt:lpstr>Diapositiva 3</vt:lpstr>
      <vt:lpstr>Diapositiva 4</vt:lpstr>
      <vt:lpstr>Diapositiva 5</vt:lpstr>
      <vt:lpstr>3. AMB RETROCESSOS EN L’ÍNDEX DE BENESTAR SOCIAL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LA QUALITAT DEL TREBALL S’HA MESURAT AMB L’ÍNDEX DE QUALITAT DEL TREBALL (IQT)</vt:lpstr>
      <vt:lpstr>Diapositiva 16</vt:lpstr>
      <vt:lpstr>Diapositiva 17</vt:lpstr>
      <vt:lpstr>Diapositiva 18</vt:lpstr>
      <vt:lpstr>Diapositiva 19</vt:lpstr>
      <vt:lpstr>Diapositiva 20</vt:lpstr>
      <vt:lpstr>CONCLUSIONS</vt:lpstr>
      <vt:lpstr>Diapositiva 22</vt:lpstr>
      <vt:lpstr>Diapositiva 23</vt:lpstr>
      <vt:lpstr>Diapositiva 24</vt:lpstr>
      <vt:lpstr>Diapositiva 25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ESBORRANY: JORNADES DE REFLEXIÓ ESTRATÈGICA SOBRE LA MILLORA DEL MODEL DE CREIXEMENT DE LES ILLES BALEARS</dc:title>
  <dc:creator>javierfranconetti</dc:creator>
  <cp:lastModifiedBy>u81317</cp:lastModifiedBy>
  <cp:revision>233</cp:revision>
  <dcterms:created xsi:type="dcterms:W3CDTF">2016-08-04T09:02:36Z</dcterms:created>
  <dcterms:modified xsi:type="dcterms:W3CDTF">2016-09-26T08:25:02Z</dcterms:modified>
</cp:coreProperties>
</file>