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317" r:id="rId4"/>
    <p:sldId id="274" r:id="rId5"/>
    <p:sldId id="291" r:id="rId6"/>
    <p:sldId id="277" r:id="rId7"/>
    <p:sldId id="258" r:id="rId8"/>
    <p:sldId id="284" r:id="rId9"/>
    <p:sldId id="259" r:id="rId10"/>
    <p:sldId id="262" r:id="rId11"/>
    <p:sldId id="298" r:id="rId12"/>
    <p:sldId id="312" r:id="rId13"/>
    <p:sldId id="263" r:id="rId14"/>
    <p:sldId id="283" r:id="rId15"/>
    <p:sldId id="279" r:id="rId16"/>
    <p:sldId id="260" r:id="rId17"/>
    <p:sldId id="293" r:id="rId18"/>
    <p:sldId id="308" r:id="rId19"/>
    <p:sldId id="266" r:id="rId20"/>
    <p:sldId id="265" r:id="rId21"/>
    <p:sldId id="307" r:id="rId22"/>
    <p:sldId id="282" r:id="rId23"/>
    <p:sldId id="304" r:id="rId24"/>
    <p:sldId id="313" r:id="rId25"/>
    <p:sldId id="305" r:id="rId26"/>
  </p:sldIdLst>
  <p:sldSz cx="12192000" cy="6858000"/>
  <p:notesSz cx="6669088" cy="9928225"/>
  <p:defaultTextStyle>
    <a:defPPr>
      <a:defRPr lang="es-ES_trad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294" y="-6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javierfranconetti\Desktop\KIKO\FJFMcompaq\PUBLICACIONES\FERRAN%20ALEJANDRO%20GRAI&#209;O\PRODUCTIVIDAD%20COMERCIO%20HOSTELERIA%20IB%20BDMORES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C:\Users\javierfranconetti\Desktop\KIKO\FJFMcompaq\PUBLICACIONES\FERRAN%20ALEJANDRO%20GRAI&#209;O\PRODUCTIVIDAD%20COMERCIO%20HOSTELERIA%20IB%20BDMORES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file:///C:\Users\javierfranconetti\Desktop\KIKO\FJFMcompaq\PUBLICACIONES\FERRAN%20ALEJANDRO%20GRAI&#209;O\PRODUCTIVIDAD%20COMERCIO%20HOSTELERIA%20IB%20BDMORES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_tradnl" dirty="0"/>
              <a:t>Productividad del Capital de Comercio y Hostelería </a:t>
            </a:r>
          </a:p>
        </c:rich>
      </c:tx>
      <c:spPr>
        <a:noFill/>
        <a:ln>
          <a:noFill/>
        </a:ln>
        <a:effectLst/>
      </c:spPr>
    </c:title>
    <c:plotArea>
      <c:layout/>
      <c:lineChart>
        <c:grouping val="standard"/>
        <c:ser>
          <c:idx val="1"/>
          <c:order val="0"/>
          <c:tx>
            <c:strRef>
              <c:f>'CAPAC DE ALOJAMIENTO H Ferran'!$X$44</c:f>
              <c:strCache>
                <c:ptCount val="1"/>
                <c:pt idx="0">
                  <c:v>Productividad del Capital de Comercio y Hostelería (en euros)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'CAPAC DE ALOJAMIENTO H Ferran'!$V$45:$V$92</c:f>
              <c:numCache>
                <c:formatCode>General</c:formatCode>
                <c:ptCount val="48"/>
                <c:pt idx="0">
                  <c:v>1964</c:v>
                </c:pt>
                <c:pt idx="1">
                  <c:v>1965</c:v>
                </c:pt>
                <c:pt idx="2">
                  <c:v>1966</c:v>
                </c:pt>
                <c:pt idx="3">
                  <c:v>1967</c:v>
                </c:pt>
                <c:pt idx="4">
                  <c:v>1968</c:v>
                </c:pt>
                <c:pt idx="5">
                  <c:v>1969</c:v>
                </c:pt>
                <c:pt idx="6">
                  <c:v>1970</c:v>
                </c:pt>
                <c:pt idx="7">
                  <c:v>1971</c:v>
                </c:pt>
                <c:pt idx="8">
                  <c:v>1972</c:v>
                </c:pt>
                <c:pt idx="9">
                  <c:v>1973</c:v>
                </c:pt>
                <c:pt idx="10">
                  <c:v>1974</c:v>
                </c:pt>
                <c:pt idx="11">
                  <c:v>1975</c:v>
                </c:pt>
                <c:pt idx="12">
                  <c:v>1976</c:v>
                </c:pt>
                <c:pt idx="13">
                  <c:v>1977</c:v>
                </c:pt>
                <c:pt idx="14">
                  <c:v>1978</c:v>
                </c:pt>
                <c:pt idx="15">
                  <c:v>1979</c:v>
                </c:pt>
                <c:pt idx="16">
                  <c:v>1980</c:v>
                </c:pt>
                <c:pt idx="17">
                  <c:v>1981</c:v>
                </c:pt>
                <c:pt idx="18">
                  <c:v>1982</c:v>
                </c:pt>
                <c:pt idx="19">
                  <c:v>1983</c:v>
                </c:pt>
                <c:pt idx="20">
                  <c:v>1984</c:v>
                </c:pt>
                <c:pt idx="21">
                  <c:v>1985</c:v>
                </c:pt>
                <c:pt idx="22">
                  <c:v>1986</c:v>
                </c:pt>
                <c:pt idx="23">
                  <c:v>1987</c:v>
                </c:pt>
                <c:pt idx="24">
                  <c:v>1988</c:v>
                </c:pt>
                <c:pt idx="25">
                  <c:v>1989</c:v>
                </c:pt>
                <c:pt idx="26">
                  <c:v>1990</c:v>
                </c:pt>
                <c:pt idx="27">
                  <c:v>1991</c:v>
                </c:pt>
                <c:pt idx="28">
                  <c:v>1992</c:v>
                </c:pt>
                <c:pt idx="29">
                  <c:v>1993</c:v>
                </c:pt>
                <c:pt idx="30">
                  <c:v>1994</c:v>
                </c:pt>
                <c:pt idx="31">
                  <c:v>1995</c:v>
                </c:pt>
                <c:pt idx="32">
                  <c:v>1996</c:v>
                </c:pt>
                <c:pt idx="33">
                  <c:v>1997</c:v>
                </c:pt>
                <c:pt idx="34">
                  <c:v>1998</c:v>
                </c:pt>
                <c:pt idx="35">
                  <c:v>1999</c:v>
                </c:pt>
                <c:pt idx="36">
                  <c:v>2000</c:v>
                </c:pt>
                <c:pt idx="37">
                  <c:v>2001</c:v>
                </c:pt>
                <c:pt idx="38">
                  <c:v>2002</c:v>
                </c:pt>
                <c:pt idx="39">
                  <c:v>2003</c:v>
                </c:pt>
                <c:pt idx="40">
                  <c:v>2004</c:v>
                </c:pt>
                <c:pt idx="41">
                  <c:v>2005</c:v>
                </c:pt>
                <c:pt idx="42">
                  <c:v>2006</c:v>
                </c:pt>
                <c:pt idx="43">
                  <c:v>2007</c:v>
                </c:pt>
                <c:pt idx="44">
                  <c:v>2008</c:v>
                </c:pt>
                <c:pt idx="45">
                  <c:v>2009</c:v>
                </c:pt>
                <c:pt idx="46">
                  <c:v>2010</c:v>
                </c:pt>
                <c:pt idx="47">
                  <c:v>2011</c:v>
                </c:pt>
              </c:numCache>
            </c:numRef>
          </c:cat>
          <c:val>
            <c:numRef>
              <c:f>'CAPAC DE ALOJAMIENTO H Ferran'!$X$45:$X$92</c:f>
              <c:numCache>
                <c:formatCode>General</c:formatCode>
                <c:ptCount val="48"/>
                <c:pt idx="0">
                  <c:v>647.76737958352942</c:v>
                </c:pt>
                <c:pt idx="1">
                  <c:v>745.27819923519621</c:v>
                </c:pt>
                <c:pt idx="2">
                  <c:v>839.86242184217758</c:v>
                </c:pt>
                <c:pt idx="3">
                  <c:v>933.08897758805119</c:v>
                </c:pt>
                <c:pt idx="4">
                  <c:v>1041.9082505352701</c:v>
                </c:pt>
                <c:pt idx="5">
                  <c:v>1142.1517483796197</c:v>
                </c:pt>
                <c:pt idx="6">
                  <c:v>1135.9120370830271</c:v>
                </c:pt>
                <c:pt idx="7">
                  <c:v>1189.438097378003</c:v>
                </c:pt>
                <c:pt idx="8">
                  <c:v>1222.3399254656943</c:v>
                </c:pt>
                <c:pt idx="9">
                  <c:v>1261.5460413407673</c:v>
                </c:pt>
                <c:pt idx="10">
                  <c:v>1283.70202728358</c:v>
                </c:pt>
                <c:pt idx="11">
                  <c:v>1329.273400499279</c:v>
                </c:pt>
                <c:pt idx="12">
                  <c:v>1416.4580529932812</c:v>
                </c:pt>
                <c:pt idx="13">
                  <c:v>1485.1357127952701</c:v>
                </c:pt>
                <c:pt idx="14">
                  <c:v>1566.7167939596502</c:v>
                </c:pt>
                <c:pt idx="15">
                  <c:v>1623.8950481841609</c:v>
                </c:pt>
                <c:pt idx="16">
                  <c:v>1601.1730093921649</c:v>
                </c:pt>
                <c:pt idx="17">
                  <c:v>1601.9017455153148</c:v>
                </c:pt>
                <c:pt idx="18">
                  <c:v>1668.0378506632203</c:v>
                </c:pt>
                <c:pt idx="19">
                  <c:v>1672.4101379880881</c:v>
                </c:pt>
                <c:pt idx="20">
                  <c:v>1654.02694932909</c:v>
                </c:pt>
                <c:pt idx="21">
                  <c:v>1628.051611802802</c:v>
                </c:pt>
                <c:pt idx="22">
                  <c:v>1408.0441788853598</c:v>
                </c:pt>
                <c:pt idx="23">
                  <c:v>1315.6714900396437</c:v>
                </c:pt>
                <c:pt idx="24">
                  <c:v>1231.3400642706779</c:v>
                </c:pt>
                <c:pt idx="25">
                  <c:v>1053.9365515731345</c:v>
                </c:pt>
                <c:pt idx="26">
                  <c:v>981.88725097854558</c:v>
                </c:pt>
                <c:pt idx="27">
                  <c:v>898.63500723978552</c:v>
                </c:pt>
                <c:pt idx="28">
                  <c:v>887.75836670608362</c:v>
                </c:pt>
                <c:pt idx="29">
                  <c:v>838.77712768909078</c:v>
                </c:pt>
                <c:pt idx="30">
                  <c:v>824.94595618353287</c:v>
                </c:pt>
                <c:pt idx="31">
                  <c:v>787.53064908374336</c:v>
                </c:pt>
                <c:pt idx="32">
                  <c:v>734.6792850273647</c:v>
                </c:pt>
                <c:pt idx="33">
                  <c:v>757.12895811974897</c:v>
                </c:pt>
                <c:pt idx="34">
                  <c:v>740.96922574665291</c:v>
                </c:pt>
                <c:pt idx="35">
                  <c:v>737.46271401610056</c:v>
                </c:pt>
                <c:pt idx="36">
                  <c:v>728.32767205019434</c:v>
                </c:pt>
                <c:pt idx="37">
                  <c:v>699.53934774320567</c:v>
                </c:pt>
                <c:pt idx="38">
                  <c:v>660.50368233605968</c:v>
                </c:pt>
                <c:pt idx="39">
                  <c:v>642.32322301615659</c:v>
                </c:pt>
                <c:pt idx="40">
                  <c:v>645.90881761270009</c:v>
                </c:pt>
                <c:pt idx="41">
                  <c:v>643.17580214306258</c:v>
                </c:pt>
                <c:pt idx="42">
                  <c:v>642.81145478481744</c:v>
                </c:pt>
                <c:pt idx="43">
                  <c:v>661.06595422727253</c:v>
                </c:pt>
                <c:pt idx="44">
                  <c:v>646.65973885312565</c:v>
                </c:pt>
                <c:pt idx="45">
                  <c:v>628.47984240013307</c:v>
                </c:pt>
                <c:pt idx="46">
                  <c:v>649.47146287150326</c:v>
                </c:pt>
                <c:pt idx="47">
                  <c:v>679.16514586793244</c:v>
                </c:pt>
              </c:numCache>
            </c:numRef>
          </c:val>
        </c:ser>
        <c:dLbls/>
        <c:marker val="1"/>
        <c:axId val="86977536"/>
        <c:axId val="86991616"/>
      </c:lineChart>
      <c:catAx>
        <c:axId val="86977536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86991616"/>
        <c:crosses val="autoZero"/>
        <c:auto val="1"/>
        <c:lblAlgn val="ctr"/>
        <c:lblOffset val="100"/>
      </c:catAx>
      <c:valAx>
        <c:axId val="86991616"/>
        <c:scaling>
          <c:orientation val="minMax"/>
          <c:min val="9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86977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2"/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lrMapOvr bg1="lt1" tx1="dk1" bg2="lt2" tx2="dk2" accent1="accent1" accent2="accent2" accent3="accent3" accent4="accent4" accent5="accent5" accent6="accent6" hlink="hlink" folHlink="folHlink"/>
  <c:chart>
    <c:title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plotArea>
      <c:layout/>
      <c:lineChart>
        <c:grouping val="standard"/>
        <c:ser>
          <c:idx val="3"/>
          <c:order val="0"/>
          <c:tx>
            <c:strRef>
              <c:f>'CAPAC DE ALOJAMIENTO H Ferran'!$Z$44</c:f>
              <c:strCache>
                <c:ptCount val="1"/>
                <c:pt idx="0">
                  <c:v>Estancias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'CAPAC DE ALOJAMIENTO H Ferran'!$V$45:$V$92</c:f>
              <c:numCache>
                <c:formatCode>General</c:formatCode>
                <c:ptCount val="48"/>
                <c:pt idx="0">
                  <c:v>1964</c:v>
                </c:pt>
                <c:pt idx="1">
                  <c:v>1965</c:v>
                </c:pt>
                <c:pt idx="2">
                  <c:v>1966</c:v>
                </c:pt>
                <c:pt idx="3">
                  <c:v>1967</c:v>
                </c:pt>
                <c:pt idx="4">
                  <c:v>1968</c:v>
                </c:pt>
                <c:pt idx="5">
                  <c:v>1969</c:v>
                </c:pt>
                <c:pt idx="6">
                  <c:v>1970</c:v>
                </c:pt>
                <c:pt idx="7">
                  <c:v>1971</c:v>
                </c:pt>
                <c:pt idx="8">
                  <c:v>1972</c:v>
                </c:pt>
                <c:pt idx="9">
                  <c:v>1973</c:v>
                </c:pt>
                <c:pt idx="10">
                  <c:v>1974</c:v>
                </c:pt>
                <c:pt idx="11">
                  <c:v>1975</c:v>
                </c:pt>
                <c:pt idx="12">
                  <c:v>1976</c:v>
                </c:pt>
                <c:pt idx="13">
                  <c:v>1977</c:v>
                </c:pt>
                <c:pt idx="14">
                  <c:v>1978</c:v>
                </c:pt>
                <c:pt idx="15">
                  <c:v>1979</c:v>
                </c:pt>
                <c:pt idx="16">
                  <c:v>1980</c:v>
                </c:pt>
                <c:pt idx="17">
                  <c:v>1981</c:v>
                </c:pt>
                <c:pt idx="18">
                  <c:v>1982</c:v>
                </c:pt>
                <c:pt idx="19">
                  <c:v>1983</c:v>
                </c:pt>
                <c:pt idx="20">
                  <c:v>1984</c:v>
                </c:pt>
                <c:pt idx="21">
                  <c:v>1985</c:v>
                </c:pt>
                <c:pt idx="22">
                  <c:v>1986</c:v>
                </c:pt>
                <c:pt idx="23">
                  <c:v>1987</c:v>
                </c:pt>
                <c:pt idx="24">
                  <c:v>1988</c:v>
                </c:pt>
                <c:pt idx="25">
                  <c:v>1989</c:v>
                </c:pt>
                <c:pt idx="26">
                  <c:v>1990</c:v>
                </c:pt>
                <c:pt idx="27">
                  <c:v>1991</c:v>
                </c:pt>
                <c:pt idx="28">
                  <c:v>1992</c:v>
                </c:pt>
                <c:pt idx="29">
                  <c:v>1993</c:v>
                </c:pt>
                <c:pt idx="30">
                  <c:v>1994</c:v>
                </c:pt>
                <c:pt idx="31">
                  <c:v>1995</c:v>
                </c:pt>
                <c:pt idx="32">
                  <c:v>1996</c:v>
                </c:pt>
                <c:pt idx="33">
                  <c:v>1997</c:v>
                </c:pt>
                <c:pt idx="34">
                  <c:v>1998</c:v>
                </c:pt>
                <c:pt idx="35">
                  <c:v>1999</c:v>
                </c:pt>
                <c:pt idx="36">
                  <c:v>2000</c:v>
                </c:pt>
                <c:pt idx="37">
                  <c:v>2001</c:v>
                </c:pt>
                <c:pt idx="38">
                  <c:v>2002</c:v>
                </c:pt>
                <c:pt idx="39">
                  <c:v>2003</c:v>
                </c:pt>
                <c:pt idx="40">
                  <c:v>2004</c:v>
                </c:pt>
                <c:pt idx="41">
                  <c:v>2005</c:v>
                </c:pt>
                <c:pt idx="42">
                  <c:v>2006</c:v>
                </c:pt>
                <c:pt idx="43">
                  <c:v>2007</c:v>
                </c:pt>
                <c:pt idx="44">
                  <c:v>2008</c:v>
                </c:pt>
                <c:pt idx="45">
                  <c:v>2009</c:v>
                </c:pt>
                <c:pt idx="46">
                  <c:v>2010</c:v>
                </c:pt>
                <c:pt idx="47">
                  <c:v>2011</c:v>
                </c:pt>
              </c:numCache>
            </c:numRef>
          </c:cat>
          <c:val>
            <c:numRef>
              <c:f>'CAPAC DE ALOJAMIENTO H Ferran'!$Z$45:$Z$92</c:f>
              <c:numCache>
                <c:formatCode>General</c:formatCode>
                <c:ptCount val="48"/>
                <c:pt idx="4" formatCode="_-* #,##0.00\ _€_-;\-* #,##0.00\ _€_-;_-* &quot;-&quot;??\ _€_-;_-@_-">
                  <c:v>21268.3</c:v>
                </c:pt>
                <c:pt idx="5" formatCode="_-* #,##0.00\ _€_-;\-* #,##0.00\ _€_-;_-* &quot;-&quot;??\ _€_-;_-@_-">
                  <c:v>25285.64</c:v>
                </c:pt>
                <c:pt idx="6" formatCode="_-* #,##0.00\ _€_-;\-* #,##0.00\ _€_-;_-* &quot;-&quot;??\ _€_-;_-@_-">
                  <c:v>29806.87</c:v>
                </c:pt>
                <c:pt idx="7" formatCode="_-* #,##0.00\ _€_-;\-* #,##0.00\ _€_-;_-* &quot;-&quot;??\ _€_-;_-@_-">
                  <c:v>36768.300000000003</c:v>
                </c:pt>
                <c:pt idx="8" formatCode="_-* #,##0.00\ _€_-;\-* #,##0.00\ _€_-;_-* &quot;-&quot;??\ _€_-;_-@_-">
                  <c:v>42477.119999999995</c:v>
                </c:pt>
                <c:pt idx="9" formatCode="_-* #,##0.00\ _€_-;\-* #,##0.00\ _€_-;_-* &quot;-&quot;??\ _€_-;_-@_-">
                  <c:v>44603.689999999995</c:v>
                </c:pt>
                <c:pt idx="10" formatCode="_-* #,##0.00\ _€_-;\-* #,##0.00\ _€_-;_-* &quot;-&quot;??\ _€_-;_-@_-">
                  <c:v>39632.82</c:v>
                </c:pt>
                <c:pt idx="11" formatCode="_-* #,##0.00\ _€_-;\-* #,##0.00\ _€_-;_-* &quot;-&quot;??\ _€_-;_-@_-">
                  <c:v>42905.21</c:v>
                </c:pt>
                <c:pt idx="12" formatCode="_-* #,##0.00\ _€_-;\-* #,##0.00\ _€_-;_-* &quot;-&quot;??\ _€_-;_-@_-">
                  <c:v>39031.699999999997</c:v>
                </c:pt>
                <c:pt idx="13" formatCode="_-* #,##0.00\ _€_-;\-* #,##0.00\ _€_-;_-* &quot;-&quot;??\ _€_-;_-@_-">
                  <c:v>42291.91</c:v>
                </c:pt>
                <c:pt idx="14" formatCode="_-* #,##0.00\ _€_-;\-* #,##0.00\ _€_-;_-* &quot;-&quot;??\ _€_-;_-@_-">
                  <c:v>48372.57</c:v>
                </c:pt>
                <c:pt idx="15" formatCode="_-* #,##0.00\ _€_-;\-* #,##0.00\ _€_-;_-* &quot;-&quot;??\ _€_-;_-@_-">
                  <c:v>51450.78</c:v>
                </c:pt>
                <c:pt idx="16" formatCode="_-* #,##0.00\ _€_-;\-* #,##0.00\ _€_-;_-* &quot;-&quot;??\ _€_-;_-@_-">
                  <c:v>50914.48</c:v>
                </c:pt>
                <c:pt idx="17" formatCode="_-* #,##0.00\ _€_-;\-* #,##0.00\ _€_-;_-* &quot;-&quot;??\ _€_-;_-@_-">
                  <c:v>57813.189999999995</c:v>
                </c:pt>
                <c:pt idx="18" formatCode="_-* #,##0.00\ _€_-;\-* #,##0.00\ _€_-;_-* &quot;-&quot;??\ _€_-;_-@_-">
                  <c:v>64142.47</c:v>
                </c:pt>
                <c:pt idx="19" formatCode="_-* #,##0.00\ _€_-;\-* #,##0.00\ _€_-;_-* &quot;-&quot;??\ _€_-;_-@_-">
                  <c:v>66753.899999999994</c:v>
                </c:pt>
                <c:pt idx="20" formatCode="_-* #,##0.00\ _€_-;\-* #,##0.00\ _€_-;_-* &quot;-&quot;??\ _€_-;_-@_-">
                  <c:v>73115.56</c:v>
                </c:pt>
                <c:pt idx="21" formatCode="_-* #,##0.00\ _€_-;\-* #,##0.00\ _€_-;_-* &quot;-&quot;??\ _€_-;_-@_-">
                  <c:v>66044.2</c:v>
                </c:pt>
                <c:pt idx="22" formatCode="_-* #,##0.00\ _€_-;\-* #,##0.00\ _€_-;_-* &quot;-&quot;??\ _€_-;_-@_-">
                  <c:v>76906.52</c:v>
                </c:pt>
                <c:pt idx="23" formatCode="_-* #,##0.00\ _€_-;\-* #,##0.00\ _€_-;_-* &quot;-&quot;??\ _€_-;_-@_-">
                  <c:v>86438.25</c:v>
                </c:pt>
                <c:pt idx="24" formatCode="_-* #,##0.00\ _€_-;\-* #,##0.00\ _€_-;_-* &quot;-&quot;??\ _€_-;_-@_-">
                  <c:v>89676.29</c:v>
                </c:pt>
                <c:pt idx="25" formatCode="_-* #,##0.00\ _€_-;\-* #,##0.00\ _€_-;_-* &quot;-&quot;??\ _€_-;_-@_-">
                  <c:v>84972.03</c:v>
                </c:pt>
                <c:pt idx="26" formatCode="_-* #,##0.00\ _€_-;\-* #,##0.00\ _€_-;_-* &quot;-&quot;??\ _€_-;_-@_-">
                  <c:v>80349.06</c:v>
                </c:pt>
                <c:pt idx="27" formatCode="_-* #,##0.00\ _€_-;\-* #,##0.00\ _€_-;_-* &quot;-&quot;??\ _€_-;_-@_-">
                  <c:v>80468.39</c:v>
                </c:pt>
                <c:pt idx="28" formatCode="_-* #,##0.00\ _€_-;\-* #,##0.00\ _€_-;_-* &quot;-&quot;??\ _€_-;_-@_-">
                  <c:v>82297.66</c:v>
                </c:pt>
                <c:pt idx="29" formatCode="_-* #,##0.00\ _€_-;\-* #,##0.00\ _€_-;_-* &quot;-&quot;??\ _€_-;_-@_-">
                  <c:v>88169.33</c:v>
                </c:pt>
                <c:pt idx="30" formatCode="_-* #,##0.00\ _€_-;\-* #,##0.00\ _€_-;_-* &quot;-&quot;??\ _€_-;_-@_-">
                  <c:v>101284.64</c:v>
                </c:pt>
                <c:pt idx="31" formatCode="_-* #,##0.00\ _€_-;\-* #,##0.00\ _€_-;_-* &quot;-&quot;??\ _€_-;_-@_-">
                  <c:v>101676.70999999999</c:v>
                </c:pt>
                <c:pt idx="32" formatCode="_-* #,##0.00\ _€_-;\-* #,##0.00\ _€_-;_-* &quot;-&quot;??\ _€_-;_-@_-">
                  <c:v>101421.95</c:v>
                </c:pt>
                <c:pt idx="33" formatCode="_-* #,##0.00\ _€_-;\-* #,##0.00\ _€_-;_-* &quot;-&quot;??\ _€_-;_-@_-">
                  <c:v>106157.48999999999</c:v>
                </c:pt>
                <c:pt idx="34" formatCode="_-* #,##0.00\ _€_-;\-* #,##0.00\ _€_-;_-* &quot;-&quot;??\ _€_-;_-@_-">
                  <c:v>112699.82</c:v>
                </c:pt>
                <c:pt idx="35" formatCode="_-* #,##0.00\ _€_-;\-* #,##0.00\ _€_-;_-* &quot;-&quot;??\ _€_-;_-@_-">
                  <c:v>120643.16</c:v>
                </c:pt>
                <c:pt idx="36" formatCode="_-* #,##0.00\ _€_-;\-* #,##0.00\ _€_-;_-* &quot;-&quot;??\ _€_-;_-@_-">
                  <c:v>119167.23</c:v>
                </c:pt>
                <c:pt idx="37" formatCode="_-* #,##0.00\ _€_-;\-* #,##0.00\ _€_-;_-* &quot;-&quot;??\ _€_-;_-@_-">
                  <c:v>115498.04423974638</c:v>
                </c:pt>
                <c:pt idx="38" formatCode="_-* #,##0.00\ _€_-;\-* #,##0.00\ _€_-;_-* &quot;-&quot;??\ _€_-;_-@_-">
                  <c:v>117207.94296859669</c:v>
                </c:pt>
                <c:pt idx="39" formatCode="_-* #,##0.00\ _€_-;\-* #,##0.00\ _€_-;_-* &quot;-&quot;??\ _€_-;_-@_-">
                  <c:v>118917.841697447</c:v>
                </c:pt>
                <c:pt idx="40" formatCode="_-* #,##0.00\ _€_-;\-* #,##0.00\ _€_-;_-* &quot;-&quot;??\ _€_-;_-@_-">
                  <c:v>122691.10332409502</c:v>
                </c:pt>
                <c:pt idx="41" formatCode="_-* #,##0.00\ _€_-;\-* #,##0.00\ _€_-;_-* &quot;-&quot;??\ _€_-;_-@_-">
                  <c:v>123869.10090000081</c:v>
                </c:pt>
                <c:pt idx="42" formatCode="_-* #,##0.00\ _€_-;\-* #,##0.00\ _€_-;_-* &quot;-&quot;??\ _€_-;_-@_-">
                  <c:v>132117.272802344</c:v>
                </c:pt>
                <c:pt idx="43" formatCode="_-* #,##0.00\ _€_-;\-* #,##0.00\ _€_-;_-* &quot;-&quot;??\ _€_-;_-@_-">
                  <c:v>126486.41865103009</c:v>
                </c:pt>
                <c:pt idx="44" formatCode="_-* #,##0.00\ _€_-;\-* #,##0.00\ _€_-;_-* &quot;-&quot;??\ _€_-;_-@_-">
                  <c:v>127226.88401245412</c:v>
                </c:pt>
                <c:pt idx="45" formatCode="_-* #,##0.00\ _€_-;\-* #,##0.00\ _€_-;_-* &quot;-&quot;??\ _€_-;_-@_-">
                  <c:v>114452.22587399239</c:v>
                </c:pt>
                <c:pt idx="46" formatCode="_-* #,##0.00\ _€_-;\-* #,##0.00\ _€_-;_-* &quot;-&quot;??\ _€_-;_-@_-">
                  <c:v>105509.3789116204</c:v>
                </c:pt>
                <c:pt idx="47" formatCode="_-* #,##0.00\ _€_-;\-* #,##0.00\ _€_-;_-* &quot;-&quot;??\ _€_-;_-@_-">
                  <c:v>113857.00695261669</c:v>
                </c:pt>
              </c:numCache>
            </c:numRef>
          </c:val>
        </c:ser>
        <c:dLbls/>
        <c:marker val="1"/>
        <c:axId val="87020672"/>
        <c:axId val="87022208"/>
      </c:lineChart>
      <c:catAx>
        <c:axId val="87020672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87022208"/>
        <c:crosses val="autoZero"/>
        <c:auto val="1"/>
        <c:lblAlgn val="ctr"/>
        <c:lblOffset val="100"/>
      </c:catAx>
      <c:valAx>
        <c:axId val="8702220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87020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2"/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_tradnl"/>
              <a:t>Illes</a:t>
            </a:r>
            <a:r>
              <a:rPr lang="es-ES_tradnl" baseline="0"/>
              <a:t> Balears: VAB per cápita en términos constantes (Base 2008). España = 100</a:t>
            </a:r>
          </a:p>
        </c:rich>
      </c:tx>
      <c:spPr>
        <a:noFill/>
        <a:ln>
          <a:noFill/>
        </a:ln>
        <a:effectLst/>
      </c:spPr>
    </c:title>
    <c:plotArea>
      <c:layout/>
      <c:lineChart>
        <c:grouping val="standard"/>
        <c:ser>
          <c:idx val="1"/>
          <c:order val="0"/>
          <c:tx>
            <c:strRef>
              <c:f>'BdMores B2008'!$B$105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'BdMores B2008'!$N$103:$BI$103</c:f>
              <c:numCache>
                <c:formatCode>General</c:formatCode>
                <c:ptCount val="48"/>
                <c:pt idx="0">
                  <c:v>1964</c:v>
                </c:pt>
                <c:pt idx="1">
                  <c:v>1965</c:v>
                </c:pt>
                <c:pt idx="2">
                  <c:v>1966</c:v>
                </c:pt>
                <c:pt idx="3">
                  <c:v>1967</c:v>
                </c:pt>
                <c:pt idx="4">
                  <c:v>1968</c:v>
                </c:pt>
                <c:pt idx="5">
                  <c:v>1969</c:v>
                </c:pt>
                <c:pt idx="6">
                  <c:v>1970</c:v>
                </c:pt>
                <c:pt idx="7">
                  <c:v>1971</c:v>
                </c:pt>
                <c:pt idx="8">
                  <c:v>1972</c:v>
                </c:pt>
                <c:pt idx="9">
                  <c:v>1973</c:v>
                </c:pt>
                <c:pt idx="10">
                  <c:v>1974</c:v>
                </c:pt>
                <c:pt idx="11">
                  <c:v>1975</c:v>
                </c:pt>
                <c:pt idx="12">
                  <c:v>1976</c:v>
                </c:pt>
                <c:pt idx="13">
                  <c:v>1977</c:v>
                </c:pt>
                <c:pt idx="14">
                  <c:v>1978</c:v>
                </c:pt>
                <c:pt idx="15">
                  <c:v>1979</c:v>
                </c:pt>
                <c:pt idx="16">
                  <c:v>1980</c:v>
                </c:pt>
                <c:pt idx="17">
                  <c:v>1981</c:v>
                </c:pt>
                <c:pt idx="18">
                  <c:v>1982</c:v>
                </c:pt>
                <c:pt idx="19">
                  <c:v>1983</c:v>
                </c:pt>
                <c:pt idx="20">
                  <c:v>1984</c:v>
                </c:pt>
                <c:pt idx="21">
                  <c:v>1985</c:v>
                </c:pt>
                <c:pt idx="22">
                  <c:v>1986</c:v>
                </c:pt>
                <c:pt idx="23">
                  <c:v>1987</c:v>
                </c:pt>
                <c:pt idx="24">
                  <c:v>1988</c:v>
                </c:pt>
                <c:pt idx="25">
                  <c:v>1989</c:v>
                </c:pt>
                <c:pt idx="26">
                  <c:v>1990</c:v>
                </c:pt>
                <c:pt idx="27">
                  <c:v>1991</c:v>
                </c:pt>
                <c:pt idx="28">
                  <c:v>1992</c:v>
                </c:pt>
                <c:pt idx="29">
                  <c:v>1993</c:v>
                </c:pt>
                <c:pt idx="30">
                  <c:v>1994</c:v>
                </c:pt>
                <c:pt idx="31">
                  <c:v>1995</c:v>
                </c:pt>
                <c:pt idx="32">
                  <c:v>1996</c:v>
                </c:pt>
                <c:pt idx="33">
                  <c:v>1997</c:v>
                </c:pt>
                <c:pt idx="34">
                  <c:v>1998</c:v>
                </c:pt>
                <c:pt idx="35">
                  <c:v>1999</c:v>
                </c:pt>
                <c:pt idx="36">
                  <c:v>2000</c:v>
                </c:pt>
                <c:pt idx="37">
                  <c:v>2001</c:v>
                </c:pt>
                <c:pt idx="38">
                  <c:v>2002</c:v>
                </c:pt>
                <c:pt idx="39">
                  <c:v>2003</c:v>
                </c:pt>
                <c:pt idx="40">
                  <c:v>2004</c:v>
                </c:pt>
                <c:pt idx="41">
                  <c:v>2005</c:v>
                </c:pt>
                <c:pt idx="42">
                  <c:v>2006</c:v>
                </c:pt>
                <c:pt idx="43">
                  <c:v>2007</c:v>
                </c:pt>
                <c:pt idx="44">
                  <c:v>2008</c:v>
                </c:pt>
                <c:pt idx="45">
                  <c:v>2009</c:v>
                </c:pt>
                <c:pt idx="46">
                  <c:v>2010</c:v>
                </c:pt>
                <c:pt idx="47">
                  <c:v>2011</c:v>
                </c:pt>
              </c:numCache>
            </c:numRef>
          </c:cat>
          <c:val>
            <c:numRef>
              <c:f>'BdMores B2008'!$N$105:$BI$105</c:f>
              <c:numCache>
                <c:formatCode>General</c:formatCode>
                <c:ptCount val="48"/>
                <c:pt idx="0">
                  <c:v>131.43220045252926</c:v>
                </c:pt>
                <c:pt idx="1">
                  <c:v>131.1499018006773</c:v>
                </c:pt>
                <c:pt idx="2">
                  <c:v>132.37061650206581</c:v>
                </c:pt>
                <c:pt idx="3">
                  <c:v>133.59015115300738</c:v>
                </c:pt>
                <c:pt idx="4">
                  <c:v>134.74998673103536</c:v>
                </c:pt>
                <c:pt idx="5">
                  <c:v>135.90245392868013</c:v>
                </c:pt>
                <c:pt idx="6">
                  <c:v>137.03858111886018</c:v>
                </c:pt>
                <c:pt idx="7">
                  <c:v>140.01198521151088</c:v>
                </c:pt>
                <c:pt idx="8">
                  <c:v>138.00010126982266</c:v>
                </c:pt>
                <c:pt idx="9">
                  <c:v>136.18588341635311</c:v>
                </c:pt>
                <c:pt idx="10">
                  <c:v>134.14200045961772</c:v>
                </c:pt>
                <c:pt idx="11">
                  <c:v>132.11275695141052</c:v>
                </c:pt>
                <c:pt idx="12">
                  <c:v>131.52820513044699</c:v>
                </c:pt>
                <c:pt idx="13">
                  <c:v>131.03114791324003</c:v>
                </c:pt>
                <c:pt idx="14">
                  <c:v>132.70980464565088</c:v>
                </c:pt>
                <c:pt idx="15">
                  <c:v>134.43450704065961</c:v>
                </c:pt>
                <c:pt idx="16">
                  <c:v>135.81663786649634</c:v>
                </c:pt>
                <c:pt idx="17">
                  <c:v>139.73950728970746</c:v>
                </c:pt>
                <c:pt idx="18">
                  <c:v>142.32719283473534</c:v>
                </c:pt>
                <c:pt idx="19">
                  <c:v>144.36729661441436</c:v>
                </c:pt>
                <c:pt idx="20">
                  <c:v>149.5907391200513</c:v>
                </c:pt>
                <c:pt idx="21">
                  <c:v>165.13177479201596</c:v>
                </c:pt>
                <c:pt idx="22">
                  <c:v>155.97318735151111</c:v>
                </c:pt>
                <c:pt idx="23">
                  <c:v>151.27703184186237</c:v>
                </c:pt>
                <c:pt idx="24">
                  <c:v>150.08122495751815</c:v>
                </c:pt>
                <c:pt idx="25">
                  <c:v>142.62046158150858</c:v>
                </c:pt>
                <c:pt idx="26">
                  <c:v>140.66016872309459</c:v>
                </c:pt>
                <c:pt idx="27">
                  <c:v>139.81877129708778</c:v>
                </c:pt>
                <c:pt idx="28">
                  <c:v>137.3455873092187</c:v>
                </c:pt>
                <c:pt idx="29">
                  <c:v>136.12806013988538</c:v>
                </c:pt>
                <c:pt idx="30">
                  <c:v>137.86939331838181</c:v>
                </c:pt>
                <c:pt idx="31">
                  <c:v>137.58101413163041</c:v>
                </c:pt>
                <c:pt idx="32">
                  <c:v>137.95638969423601</c:v>
                </c:pt>
                <c:pt idx="33">
                  <c:v>139.42552254410117</c:v>
                </c:pt>
                <c:pt idx="34">
                  <c:v>133.71685600011057</c:v>
                </c:pt>
                <c:pt idx="35">
                  <c:v>131.96319949042902</c:v>
                </c:pt>
                <c:pt idx="36">
                  <c:v>127.7201726846986</c:v>
                </c:pt>
                <c:pt idx="37">
                  <c:v>123.2306621799038</c:v>
                </c:pt>
                <c:pt idx="38">
                  <c:v>117.75617652764649</c:v>
                </c:pt>
                <c:pt idx="39">
                  <c:v>114.47461512742949</c:v>
                </c:pt>
                <c:pt idx="40">
                  <c:v>113.65049636629408</c:v>
                </c:pt>
                <c:pt idx="41">
                  <c:v>112.54868264981862</c:v>
                </c:pt>
                <c:pt idx="42">
                  <c:v>111.1204449613448</c:v>
                </c:pt>
                <c:pt idx="43">
                  <c:v>109.02172217780188</c:v>
                </c:pt>
                <c:pt idx="44">
                  <c:v>107.41540234000139</c:v>
                </c:pt>
                <c:pt idx="45">
                  <c:v>106.48736894472489</c:v>
                </c:pt>
                <c:pt idx="46">
                  <c:v>105.61760507491651</c:v>
                </c:pt>
                <c:pt idx="47">
                  <c:v>105.64598153813328</c:v>
                </c:pt>
              </c:numCache>
            </c:numRef>
          </c:val>
        </c:ser>
        <c:dLbls/>
        <c:marker val="1"/>
        <c:axId val="88890368"/>
        <c:axId val="88916736"/>
      </c:lineChart>
      <c:catAx>
        <c:axId val="88890368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88916736"/>
        <c:crosses val="autoZero"/>
        <c:auto val="1"/>
        <c:lblAlgn val="ctr"/>
        <c:lblOffset val="100"/>
      </c:catAx>
      <c:valAx>
        <c:axId val="88916736"/>
        <c:scaling>
          <c:orientation val="minMax"/>
          <c:min val="90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88890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2"/>
  <c:userShapes r:id="rId3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0.48542</cdr:x>
      <cdr:y>0.24826</cdr:y>
    </cdr:from>
    <cdr:to>
      <cdr:x>0.48819</cdr:x>
      <cdr:y>0.8588</cdr:y>
    </cdr:to>
    <cdr:cxnSp macro="">
      <cdr:nvCxnSpPr>
        <cdr:cNvPr id="2" name="Conector recto 1"/>
        <cdr:cNvCxnSpPr/>
      </cdr:nvCxnSpPr>
      <cdr:spPr>
        <a:xfrm xmlns:a="http://schemas.openxmlformats.org/drawingml/2006/main" flipH="1" flipV="1">
          <a:off x="2219325" y="681038"/>
          <a:ext cx="12700" cy="1674812"/>
        </a:xfrm>
        <a:prstGeom xmlns:a="http://schemas.openxmlformats.org/drawingml/2006/main" prst="line">
          <a:avLst/>
        </a:prstGeom>
        <a:ln xmlns:a="http://schemas.openxmlformats.org/drawingml/2006/main" w="3492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</cdr:x>
      <cdr:y>0.17882</cdr:y>
    </cdr:from>
    <cdr:to>
      <cdr:x>0.50139</cdr:x>
      <cdr:y>0.85822</cdr:y>
    </cdr:to>
    <cdr:cxnSp macro="">
      <cdr:nvCxnSpPr>
        <cdr:cNvPr id="2" name="Conector recto 1"/>
        <cdr:cNvCxnSpPr/>
      </cdr:nvCxnSpPr>
      <cdr:spPr>
        <a:xfrm xmlns:a="http://schemas.openxmlformats.org/drawingml/2006/main" flipH="1" flipV="1">
          <a:off x="2286000" y="490538"/>
          <a:ext cx="6350" cy="1863724"/>
        </a:xfrm>
        <a:prstGeom xmlns:a="http://schemas.openxmlformats.org/drawingml/2006/main" prst="line">
          <a:avLst/>
        </a:prstGeom>
        <a:ln xmlns:a="http://schemas.openxmlformats.org/drawingml/2006/main" w="3492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0.03825</cdr:x>
      <cdr:y>0.82636</cdr:y>
    </cdr:from>
    <cdr:to>
      <cdr:x>0.98497</cdr:x>
      <cdr:y>0.82636</cdr:y>
    </cdr:to>
    <cdr:cxnSp macro="">
      <cdr:nvCxnSpPr>
        <cdr:cNvPr id="3" name="Conector recto 2"/>
        <cdr:cNvCxnSpPr/>
      </cdr:nvCxnSpPr>
      <cdr:spPr>
        <a:xfrm xmlns:a="http://schemas.openxmlformats.org/drawingml/2006/main">
          <a:off x="355600" y="5016500"/>
          <a:ext cx="8801100" cy="0"/>
        </a:xfrm>
        <a:prstGeom xmlns:a="http://schemas.openxmlformats.org/drawingml/2006/main" prst="line">
          <a:avLst/>
        </a:prstGeom>
        <a:ln xmlns:a="http://schemas.openxmlformats.org/drawingml/2006/main" w="412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5E34509A-D623-42D0-8D1D-9BD4B63C0797}" type="datetimeFigureOut">
              <a:rPr lang="es-ES"/>
              <a:pPr/>
              <a:t>26/09/2016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95970E01-AB4E-46B1-8907-82040F458ABE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0F881394-47D6-4183-9B85-EA2EFF8ACA69}" type="datetimeFigureOut">
              <a:rPr lang="es-ES"/>
              <a:pPr/>
              <a:t>26/09/2016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6988" y="744538"/>
            <a:ext cx="6615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 smtClean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 smtClean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4351682C-24D2-403C-9775-9588AD6AA0CE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2AE11A-5B1D-45DA-91FF-9E4345C56B97}" type="datetime1">
              <a:rPr lang="es-ES"/>
              <a:pPr/>
              <a:t>26/09/2016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CARLES MANERA-JAVER FRANCONETTI-FERRAN NAVINÉS</a:t>
            </a: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88676B-C65C-4771-81D9-B30669672F99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B4D1C0-A5D5-4DF1-A0CC-09182A3E3BFC}" type="datetime1">
              <a:rPr lang="es-ES"/>
              <a:pPr/>
              <a:t>26/09/2016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CARLES MANERA-JAVER FRANCONETTI-FERRAN NAVINÉS</a:t>
            </a: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FAF581-ABAA-46EA-9215-FCA75823A083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FA372B-82BB-4E39-A3FA-008AEB73D917}" type="datetime1">
              <a:rPr lang="es-ES"/>
              <a:pPr/>
              <a:t>26/09/2016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CARLES MANERA-JAVER FRANCONETTI-FERRAN NAVINÉS</a:t>
            </a: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5A06EC-FF10-4A65-9ADC-F539673BC555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6F6878-1C55-49C8-AFE7-BF35093BE2A4}" type="datetime1">
              <a:rPr lang="es-ES"/>
              <a:pPr/>
              <a:t>26/09/2016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CARLES MANERA-JAVER FRANCONETTI-FERRAN NAVINÉS</a:t>
            </a: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DD04B9-8943-47BE-B757-19EAEAB2D6A3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7964C4-BC92-46A2-BBBE-EC5AF5806E7E}" type="datetime1">
              <a:rPr lang="es-ES"/>
              <a:pPr/>
              <a:t>26/09/2016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CARLES MANERA-JAVER FRANCONETTI-FERRAN NAVINÉS</a:t>
            </a: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7CDD80-9A6C-4C93-86B7-F1A4D7071BB3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8905ECD-D7B9-434C-85BF-1F5995A70893}" type="datetime1">
              <a:rPr lang="es-ES"/>
              <a:pPr/>
              <a:t>26/09/2016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CARLES MANERA-JAVER FRANCONETTI-FERRAN NAVINÉS</a:t>
            </a:r>
            <a:endParaRPr lang="es-ES_tradnl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60C514-DD7C-42E7-9225-B752E32DE802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60B07A-CC6C-4864-B0F9-9B4F8C75AAC0}" type="datetime1">
              <a:rPr lang="es-ES"/>
              <a:pPr/>
              <a:t>26/09/2016</a:t>
            </a:fld>
            <a:endParaRPr lang="es-ES_tradnl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CARLES MANERA-JAVER FRANCONETTI-FERRAN NAVINÉS</a:t>
            </a:r>
            <a:endParaRPr lang="es-ES_tradnl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D42483-B9E8-4583-85A9-B9B3D9F4826C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03ADDED-A54B-489A-8EDA-63B74FDD7612}" type="datetime1">
              <a:rPr lang="es-ES"/>
              <a:pPr/>
              <a:t>26/09/2016</a:t>
            </a:fld>
            <a:endParaRPr lang="es-ES_tradnl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CARLES MANERA-JAVER FRANCONETTI-FERRAN NAVINÉS</a:t>
            </a:r>
            <a:endParaRPr lang="es-ES_tradnl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837F6A-CAA6-4CA4-8E9C-1BD779990075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003128-76CB-4E07-A959-ED002262B0EC}" type="datetime1">
              <a:rPr lang="es-ES"/>
              <a:pPr/>
              <a:t>26/09/2016</a:t>
            </a:fld>
            <a:endParaRPr lang="es-ES_tradnl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CARLES MANERA-JAVER FRANCONETTI-FERRAN NAVINÉS</a:t>
            </a:r>
            <a:endParaRPr lang="es-ES_tradnl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BBE36F-63F2-4B31-9333-5D3C8A2BC35C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D9C425-60EA-4408-AD6B-D741B00CDD61}" type="datetime1">
              <a:rPr lang="es-ES"/>
              <a:pPr/>
              <a:t>26/09/2016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CARLES MANERA-JAVER FRANCONETTI-FERRAN NAVINÉS</a:t>
            </a:r>
            <a:endParaRPr lang="es-ES_tradnl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AF612C-FC97-4F3C-BD20-0C24AEABB208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906E4E-BE07-4951-8BF4-0534C7C009EE}" type="datetime1">
              <a:rPr lang="es-ES"/>
              <a:pPr/>
              <a:t>26/09/2016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CARLES MANERA-JAVER FRANCONETTI-FERRAN NAVINÉS</a:t>
            </a:r>
            <a:endParaRPr lang="es-ES_tradnl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091E4F-3F72-4A2F-8E53-768E48B6606B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ES_tradnl" smtClean="0"/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fld id="{30116EC1-EC77-4583-8A15-9B37B66AEB63}" type="datetime1">
              <a:rPr lang="es-ES"/>
              <a:pPr/>
              <a:t>26/09/2016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r>
              <a:rPr lang="fr-FR"/>
              <a:t>CARLES MANERA-JAVER FRANCONETTI-FERRAN NAVINÉS</a:t>
            </a: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fld id="{D11A157F-A722-4F1B-9F8F-3863D648D33E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Gr_fico_de_Microsoft_Office_Excel1.xls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ítulo 1"/>
          <p:cNvSpPr>
            <a:spLocks noGrp="1"/>
          </p:cNvSpPr>
          <p:nvPr>
            <p:ph type="ctrTitle"/>
          </p:nvPr>
        </p:nvSpPr>
        <p:spPr>
          <a:xfrm>
            <a:off x="1524000" y="338138"/>
            <a:ext cx="9144000" cy="3171825"/>
          </a:xfrm>
        </p:spPr>
        <p:txBody>
          <a:bodyPr/>
          <a:lstStyle/>
          <a:p>
            <a:pPr eaLnBrk="1" hangingPunct="1"/>
            <a:r>
              <a:rPr lang="es-ES" sz="4000" b="1" smtClean="0">
                <a:latin typeface="Times" charset="0"/>
                <a:ea typeface="ＭＳ Ｐゴシック" pitchFamily="34" charset="-128"/>
              </a:rPr>
              <a:t>LA SOSTENIBILITAT DEL MODEL DE CREIXEMENT DE BALEARS: NOVES APORTACIONS </a:t>
            </a:r>
            <a:br>
              <a:rPr lang="es-ES" sz="4000" b="1" smtClean="0">
                <a:latin typeface="Times" charset="0"/>
                <a:ea typeface="ＭＳ Ｐゴシック" pitchFamily="34" charset="-128"/>
              </a:rPr>
            </a:br>
            <a:r>
              <a:rPr lang="es-ES" sz="4000" b="1" smtClean="0">
                <a:latin typeface="Times" charset="0"/>
                <a:ea typeface="ＭＳ Ｐゴシック" pitchFamily="34" charset="-128"/>
              </a:rPr>
              <a:t>PER AL DEBAT</a:t>
            </a:r>
            <a:r>
              <a:rPr lang="es-ES" sz="2000" smtClean="0">
                <a:latin typeface="Times" charset="0"/>
                <a:ea typeface="ＭＳ Ｐゴシック" pitchFamily="34" charset="-128"/>
              </a:rPr>
              <a:t/>
            </a:r>
            <a:br>
              <a:rPr lang="es-ES" sz="2000" smtClean="0">
                <a:latin typeface="Times" charset="0"/>
                <a:ea typeface="ＭＳ Ｐゴシック" pitchFamily="34" charset="-128"/>
              </a:rPr>
            </a:br>
            <a:r>
              <a:rPr lang="es-ES" sz="2000" smtClean="0">
                <a:latin typeface="Times" charset="0"/>
                <a:ea typeface="ＭＳ Ｐゴシック" pitchFamily="34" charset="-128"/>
              </a:rPr>
              <a:t/>
            </a:r>
            <a:br>
              <a:rPr lang="es-ES" sz="2000" smtClean="0">
                <a:latin typeface="Times" charset="0"/>
                <a:ea typeface="ＭＳ Ｐゴシック" pitchFamily="34" charset="-128"/>
              </a:rPr>
            </a:br>
            <a:r>
              <a:rPr lang="es-ES" sz="2000" smtClean="0">
                <a:latin typeface="Times" charset="0"/>
                <a:ea typeface="ＭＳ Ｐゴシック" pitchFamily="34" charset="-128"/>
              </a:rPr>
              <a:t>JORNADES DE REFLEXIÓ ESTRATÈGICA DINS EL MARC DE LA </a:t>
            </a:r>
            <a:r>
              <a:rPr lang="es-ES" altLang="es-ES" sz="2000" smtClean="0">
                <a:latin typeface="Times" charset="0"/>
                <a:ea typeface="ＭＳ Ｐゴシック" pitchFamily="34" charset="-128"/>
              </a:rPr>
              <a:t>“</a:t>
            </a:r>
            <a:r>
              <a:rPr lang="es-ES" sz="2000" smtClean="0">
                <a:latin typeface="Times" charset="0"/>
                <a:ea typeface="ＭＳ Ｐゴシック" pitchFamily="34" charset="-128"/>
              </a:rPr>
              <a:t>RECERCA I INNOVACIÓ PER A LA SOSTENIBILITAT: LA NECESSITAT D</a:t>
            </a:r>
            <a:r>
              <a:rPr lang="es-ES" altLang="es-ES" sz="2000" smtClean="0">
                <a:latin typeface="Times" charset="0"/>
                <a:ea typeface="ＭＳ Ｐゴシック" pitchFamily="34" charset="-128"/>
              </a:rPr>
              <a:t>’</a:t>
            </a:r>
            <a:r>
              <a:rPr lang="es-ES" sz="2000" smtClean="0">
                <a:latin typeface="Times" charset="0"/>
                <a:ea typeface="ＭＳ Ｐゴシック" pitchFamily="34" charset="-128"/>
              </a:rPr>
              <a:t>UN PACTE</a:t>
            </a:r>
            <a:r>
              <a:rPr lang="es-ES" altLang="es-ES" sz="2000" smtClean="0">
                <a:ea typeface="ＭＳ Ｐゴシック" pitchFamily="34" charset="-128"/>
              </a:rPr>
              <a:t>”</a:t>
            </a:r>
            <a:endParaRPr lang="es-ES_tradnl" sz="2000" smtClean="0">
              <a:ea typeface="ＭＳ Ｐゴシック" pitchFamily="34" charset="-128"/>
            </a:endParaRPr>
          </a:p>
        </p:txBody>
      </p:sp>
      <p:sp>
        <p:nvSpPr>
          <p:cNvPr id="15362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60000"/>
              </a:lnSpc>
            </a:pPr>
            <a:r>
              <a:rPr lang="es-ES" sz="2800" smtClean="0">
                <a:latin typeface="Times" charset="0"/>
                <a:ea typeface="ＭＳ Ｐゴシック" pitchFamily="34" charset="-128"/>
              </a:rPr>
              <a:t>Palma</a:t>
            </a:r>
          </a:p>
          <a:p>
            <a:pPr eaLnBrk="1" hangingPunct="1">
              <a:lnSpc>
                <a:spcPct val="60000"/>
              </a:lnSpc>
            </a:pPr>
            <a:r>
              <a:rPr lang="es-ES" sz="1800" smtClean="0">
                <a:latin typeface="Times" charset="0"/>
                <a:ea typeface="ＭＳ Ｐゴシック" pitchFamily="34" charset="-128"/>
              </a:rPr>
              <a:t>CAIXA FORUM 27 de setembre de 2016</a:t>
            </a:r>
          </a:p>
          <a:p>
            <a:pPr eaLnBrk="1" hangingPunct="1">
              <a:lnSpc>
                <a:spcPct val="60000"/>
              </a:lnSpc>
            </a:pPr>
            <a:r>
              <a:rPr lang="es-ES" sz="1800" smtClean="0">
                <a:latin typeface="Times" charset="0"/>
                <a:ea typeface="ＭＳ Ｐゴシック" pitchFamily="34" charset="-128"/>
              </a:rPr>
              <a:t>Carles Manera</a:t>
            </a:r>
          </a:p>
          <a:p>
            <a:pPr eaLnBrk="1" hangingPunct="1">
              <a:lnSpc>
                <a:spcPct val="60000"/>
              </a:lnSpc>
            </a:pPr>
            <a:r>
              <a:rPr lang="es-ES" sz="1800" smtClean="0">
                <a:latin typeface="Times" charset="0"/>
                <a:ea typeface="ＭＳ Ｐゴシック" pitchFamily="34" charset="-128"/>
              </a:rPr>
              <a:t>Javier Franconetti</a:t>
            </a:r>
          </a:p>
          <a:p>
            <a:pPr eaLnBrk="1" hangingPunct="1">
              <a:lnSpc>
                <a:spcPct val="60000"/>
              </a:lnSpc>
            </a:pPr>
            <a:r>
              <a:rPr lang="es-ES" sz="1800" smtClean="0">
                <a:latin typeface="Times" charset="0"/>
                <a:ea typeface="ＭＳ Ｐゴシック" pitchFamily="34" charset="-128"/>
              </a:rPr>
              <a:t>Ferran Navinés</a:t>
            </a:r>
          </a:p>
          <a:p>
            <a:pPr eaLnBrk="1" hangingPunct="1">
              <a:lnSpc>
                <a:spcPct val="60000"/>
              </a:lnSpc>
            </a:pPr>
            <a:r>
              <a:rPr lang="es-ES" sz="1800" smtClean="0">
                <a:latin typeface="Times" charset="0"/>
                <a:ea typeface="ＭＳ Ｐゴシック" pitchFamily="34" charset="-128"/>
              </a:rPr>
              <a:t>(Col·lectiu ALTERNATIVES)</a:t>
            </a:r>
          </a:p>
          <a:p>
            <a:pPr eaLnBrk="1" hangingPunct="1"/>
            <a:endParaRPr lang="es-ES_tradnl" smtClean="0">
              <a:latin typeface="Times" charset="0"/>
              <a:ea typeface="ＭＳ Ｐゴシック" pitchFamily="34" charset="-128"/>
            </a:endParaRPr>
          </a:p>
        </p:txBody>
      </p:sp>
      <p:sp>
        <p:nvSpPr>
          <p:cNvPr id="15363" name="Marcador de número de diapositiva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D860219-0959-4A82-81AF-406011A381C8}" type="slidenum">
              <a:rPr lang="es-ES_tradnl"/>
              <a:pPr/>
              <a:t>1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CARLES MANERA-JAVER FRANCONETTI-FERRAN NAVINÉS</a:t>
            </a:r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ángulo 2"/>
          <p:cNvSpPr>
            <a:spLocks noChangeArrowheads="1"/>
          </p:cNvSpPr>
          <p:nvPr/>
        </p:nvSpPr>
        <p:spPr bwMode="auto">
          <a:xfrm>
            <a:off x="1487488" y="6029325"/>
            <a:ext cx="33686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s-ES">
                <a:latin typeface="Times" charset="0"/>
              </a:rPr>
              <a:t>Font: BdMores i elaboració pròpia</a:t>
            </a:r>
            <a:endParaRPr lang="es-ES_tradnl">
              <a:latin typeface="Times" charset="0"/>
            </a:endParaRPr>
          </a:p>
        </p:txBody>
      </p:sp>
      <p:pic>
        <p:nvPicPr>
          <p:cNvPr id="24578" name="Imagen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3038" y="906463"/>
            <a:ext cx="9305925" cy="508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Marcador de número de diapositiva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B154304-D27D-4F78-912C-1128409B008C}" type="slidenum">
              <a:rPr lang="es-ES_tradnl"/>
              <a:pPr/>
              <a:t>10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CARLES MANERA-JAVER FRANCONETTI-FERRAN NAVINÉS</a:t>
            </a:r>
            <a:endParaRPr lang="es-ES_tradnl"/>
          </a:p>
        </p:txBody>
      </p:sp>
      <p:sp>
        <p:nvSpPr>
          <p:cNvPr id="24581" name="CuadroTexto 3"/>
          <p:cNvSpPr txBox="1">
            <a:spLocks noChangeArrowheads="1"/>
          </p:cNvSpPr>
          <p:nvPr/>
        </p:nvSpPr>
        <p:spPr bwMode="auto">
          <a:xfrm>
            <a:off x="2457450" y="346075"/>
            <a:ext cx="6469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Times" charset="0"/>
              </a:rPr>
              <a:t>…I AMB RETROCESSOS EN LA TAXA DELS BENEFICIS…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ángulo 3"/>
          <p:cNvSpPr>
            <a:spLocks noChangeArrowheads="1"/>
          </p:cNvSpPr>
          <p:nvPr/>
        </p:nvSpPr>
        <p:spPr bwMode="auto">
          <a:xfrm>
            <a:off x="1436688" y="6142038"/>
            <a:ext cx="33686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s-ES">
                <a:latin typeface="Times" charset="0"/>
              </a:rPr>
              <a:t>Font: BdMores i elaboració pròpia</a:t>
            </a:r>
            <a:endParaRPr lang="es-ES_tradnl">
              <a:latin typeface="Times" charset="0"/>
            </a:endParaRPr>
          </a:p>
        </p:txBody>
      </p:sp>
      <p:pic>
        <p:nvPicPr>
          <p:cNvPr id="25602" name="Imagen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12938" y="939800"/>
            <a:ext cx="8836025" cy="522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Marcador de número de diapositiva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F67DF44-4F5E-46AB-84B3-5D3E86A90FEA}" type="slidenum">
              <a:rPr lang="es-ES_tradnl"/>
              <a:pPr/>
              <a:t>11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CARLES MANERA-JAVER FRANCONETTI-FERRAN NAVINÉS</a:t>
            </a:r>
            <a:endParaRPr lang="es-ES_tradnl"/>
          </a:p>
        </p:txBody>
      </p:sp>
      <p:sp>
        <p:nvSpPr>
          <p:cNvPr id="25605" name="CuadroTexto 3"/>
          <p:cNvSpPr txBox="1">
            <a:spLocks noChangeArrowheads="1"/>
          </p:cNvSpPr>
          <p:nvPr/>
        </p:nvSpPr>
        <p:spPr bwMode="auto">
          <a:xfrm>
            <a:off x="239713" y="363538"/>
            <a:ext cx="119522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Times" charset="0"/>
              </a:rPr>
              <a:t>…AMB CAIGUDA DE LA PRODUCTIVITAT DEL CAPITAL AMB INCREMENTS EN LA QUOTA D</a:t>
            </a:r>
            <a:r>
              <a:rPr lang="es-ES" altLang="es-ES" b="1">
                <a:latin typeface="Times" charset="0"/>
              </a:rPr>
              <a:t>’</a:t>
            </a:r>
            <a:r>
              <a:rPr lang="es-ES" b="1">
                <a:latin typeface="Times" charset="0"/>
              </a:rPr>
              <a:t>EXCEDENTS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Imagen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3038" y="774700"/>
            <a:ext cx="9305925" cy="483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Rectángulo 2"/>
          <p:cNvSpPr>
            <a:spLocks noChangeArrowheads="1"/>
          </p:cNvSpPr>
          <p:nvPr/>
        </p:nvSpPr>
        <p:spPr bwMode="auto">
          <a:xfrm>
            <a:off x="1673225" y="5702300"/>
            <a:ext cx="3378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s-ES">
                <a:latin typeface="Times" charset="0"/>
              </a:rPr>
              <a:t>Font: BdMores i elaboració pròpia</a:t>
            </a:r>
            <a:endParaRPr lang="es-ES_tradnl">
              <a:latin typeface="Times" charset="0"/>
            </a:endParaRPr>
          </a:p>
        </p:txBody>
      </p:sp>
      <p:sp>
        <p:nvSpPr>
          <p:cNvPr id="26627" name="Marcador de número de diapositiva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DFFEF5A-C3DC-4D7E-85F2-ED4C171307BE}" type="slidenum">
              <a:rPr lang="es-ES_tradnl"/>
              <a:pPr/>
              <a:t>12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CARLES MANERA-JAVER FRANCONETTI-FERRAN NAVINÉS</a:t>
            </a:r>
            <a:endParaRPr lang="es-ES_tradnl"/>
          </a:p>
        </p:txBody>
      </p:sp>
      <p:sp>
        <p:nvSpPr>
          <p:cNvPr id="26629" name="CuadroTexto 3"/>
          <p:cNvSpPr txBox="1">
            <a:spLocks noChangeArrowheads="1"/>
          </p:cNvSpPr>
          <p:nvPr/>
        </p:nvSpPr>
        <p:spPr bwMode="auto">
          <a:xfrm>
            <a:off x="2524125" y="379413"/>
            <a:ext cx="65992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Times" charset="0"/>
              </a:rPr>
              <a:t>COMERÇ I HOSTELERIA EXPLIQUEN AQUEST PROCÉS…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ángulo 1"/>
          <p:cNvSpPr>
            <a:spLocks noChangeArrowheads="1"/>
          </p:cNvSpPr>
          <p:nvPr/>
        </p:nvSpPr>
        <p:spPr bwMode="auto">
          <a:xfrm>
            <a:off x="1503363" y="6002338"/>
            <a:ext cx="33670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s-ES">
                <a:latin typeface="Calibri" pitchFamily="34" charset="0"/>
              </a:rPr>
              <a:t>Font: BdMores i elaboració pròpia</a:t>
            </a:r>
            <a:endParaRPr lang="es-ES_tradnl">
              <a:latin typeface="Calibri" pitchFamily="34" charset="0"/>
            </a:endParaRPr>
          </a:p>
        </p:txBody>
      </p:sp>
      <p:pic>
        <p:nvPicPr>
          <p:cNvPr id="27650" name="Imagen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36688" y="1303338"/>
            <a:ext cx="9304337" cy="465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Marcador de número de diapositiva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A916FA6-DF8A-430B-AF17-614D1186D975}" type="slidenum">
              <a:rPr lang="es-ES_tradnl"/>
              <a:pPr/>
              <a:t>13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CARLES MANERA-JAVER FRANCONETTI-FERRAN NAVINÉS</a:t>
            </a:r>
            <a:endParaRPr lang="es-ES_tradnl"/>
          </a:p>
        </p:txBody>
      </p:sp>
      <p:sp>
        <p:nvSpPr>
          <p:cNvPr id="27653" name="CuadroTexto 3"/>
          <p:cNvSpPr txBox="1">
            <a:spLocks noChangeArrowheads="1"/>
          </p:cNvSpPr>
          <p:nvPr/>
        </p:nvSpPr>
        <p:spPr bwMode="auto">
          <a:xfrm>
            <a:off x="2441575" y="544513"/>
            <a:ext cx="8004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Times" charset="0"/>
              </a:rPr>
              <a:t>…MENTRE LA QUOTA D</a:t>
            </a:r>
            <a:r>
              <a:rPr lang="es-ES" altLang="es-ES" b="1">
                <a:latin typeface="Times" charset="0"/>
              </a:rPr>
              <a:t>’</a:t>
            </a:r>
            <a:r>
              <a:rPr lang="es-ES" b="1">
                <a:latin typeface="Times" charset="0"/>
              </a:rPr>
              <a:t>EXCEDENTS EMPRESARIALS NO AFLUIXA…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ángulo 2"/>
          <p:cNvSpPr>
            <a:spLocks noChangeArrowheads="1"/>
          </p:cNvSpPr>
          <p:nvPr/>
        </p:nvSpPr>
        <p:spPr bwMode="auto">
          <a:xfrm>
            <a:off x="1203325" y="5692775"/>
            <a:ext cx="33670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s-ES">
                <a:latin typeface="Calibri" pitchFamily="34" charset="0"/>
              </a:rPr>
              <a:t>Font: BdMores i elaboració pròpia</a:t>
            </a:r>
            <a:endParaRPr lang="es-ES_tradnl">
              <a:latin typeface="Calibri" pitchFamily="34" charset="0"/>
            </a:endParaRPr>
          </a:p>
        </p:txBody>
      </p:sp>
      <p:pic>
        <p:nvPicPr>
          <p:cNvPr id="28674" name="Imagen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0775" y="1303338"/>
            <a:ext cx="10006013" cy="422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Marcador de número de diapositiva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9CB3929-74B5-4A43-9468-351E35EC00EA}" type="slidenum">
              <a:rPr lang="es-ES_tradnl"/>
              <a:pPr/>
              <a:t>14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CARLES MANERA-JAVER FRANCONETTI-FERRAN NAVINÉS</a:t>
            </a:r>
            <a:endParaRPr lang="es-ES_tradnl"/>
          </a:p>
        </p:txBody>
      </p:sp>
      <p:sp>
        <p:nvSpPr>
          <p:cNvPr id="28677" name="CuadroTexto 3"/>
          <p:cNvSpPr txBox="1">
            <a:spLocks noChangeArrowheads="1"/>
          </p:cNvSpPr>
          <p:nvPr/>
        </p:nvSpPr>
        <p:spPr bwMode="auto">
          <a:xfrm>
            <a:off x="2193925" y="792163"/>
            <a:ext cx="75199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Times" charset="0"/>
              </a:rPr>
              <a:t>…I ELS SALARIS CREIXEN MENYS QUE AL CONJUNT DE L</a:t>
            </a:r>
            <a:r>
              <a:rPr lang="es-ES" altLang="es-ES" b="1">
                <a:latin typeface="Times" charset="0"/>
              </a:rPr>
              <a:t>’</a:t>
            </a:r>
            <a:r>
              <a:rPr lang="es-ES" b="1">
                <a:latin typeface="Times" charset="0"/>
              </a:rPr>
              <a:t>ESTAT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ítulo 1"/>
          <p:cNvSpPr>
            <a:spLocks noGrp="1"/>
          </p:cNvSpPr>
          <p:nvPr>
            <p:ph type="title"/>
          </p:nvPr>
        </p:nvSpPr>
        <p:spPr>
          <a:xfrm>
            <a:off x="850900" y="184150"/>
            <a:ext cx="10515600" cy="896938"/>
          </a:xfrm>
        </p:spPr>
        <p:txBody>
          <a:bodyPr/>
          <a:lstStyle/>
          <a:p>
            <a:pPr algn="ctr" eaLnBrk="1" hangingPunct="1"/>
            <a:r>
              <a:rPr lang="ca-ES" sz="1800" b="1" smtClean="0">
                <a:solidFill>
                  <a:srgbClr val="000000"/>
                </a:solidFill>
                <a:ea typeface="ＭＳ Ｐゴシック" pitchFamily="34" charset="-128"/>
              </a:rPr>
              <a:t>LA QUALITAT DEL TREBALL S</a:t>
            </a:r>
            <a:r>
              <a:rPr lang="ca-ES" altLang="es-ES" sz="1800" b="1" smtClean="0">
                <a:solidFill>
                  <a:srgbClr val="000000"/>
                </a:solidFill>
                <a:ea typeface="ＭＳ Ｐゴシック" pitchFamily="34" charset="-128"/>
              </a:rPr>
              <a:t>’</a:t>
            </a:r>
            <a:r>
              <a:rPr lang="ca-ES" sz="1800" b="1" smtClean="0">
                <a:solidFill>
                  <a:srgbClr val="000000"/>
                </a:solidFill>
                <a:ea typeface="ＭＳ Ｐゴシック" pitchFamily="34" charset="-128"/>
              </a:rPr>
              <a:t>HA MESURAT AMB L</a:t>
            </a:r>
            <a:r>
              <a:rPr lang="ca-ES" altLang="es-ES" sz="1800" b="1" smtClean="0">
                <a:solidFill>
                  <a:srgbClr val="000000"/>
                </a:solidFill>
                <a:ea typeface="ＭＳ Ｐゴシック" pitchFamily="34" charset="-128"/>
              </a:rPr>
              <a:t>’</a:t>
            </a:r>
            <a:r>
              <a:rPr lang="ca-ES" altLang="ja-JP" sz="1800" b="1" smtClean="0">
                <a:solidFill>
                  <a:srgbClr val="000000"/>
                </a:solidFill>
                <a:ea typeface="ＭＳ Ｐゴシック" pitchFamily="34" charset="-128"/>
              </a:rPr>
              <a:t>ÍNDEX DE QUALITAT DEL TREBALL (IQT)</a:t>
            </a:r>
            <a:endParaRPr lang="ca-ES" sz="1800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79600" y="1081088"/>
            <a:ext cx="8912225" cy="492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Rectángulo 1"/>
          <p:cNvSpPr>
            <a:spLocks noChangeArrowheads="1"/>
          </p:cNvSpPr>
          <p:nvPr/>
        </p:nvSpPr>
        <p:spPr bwMode="auto">
          <a:xfrm>
            <a:off x="1879600" y="6002338"/>
            <a:ext cx="81661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>
                <a:latin typeface="Calibri" pitchFamily="34" charset="0"/>
              </a:rPr>
              <a:t>Font: Navinés, Puiggrós, Ribas i Franconetti; Ateneu Pere Mascaró, 2015</a:t>
            </a:r>
            <a:endParaRPr lang="es-ES_tradnl">
              <a:latin typeface="Calibri" pitchFamily="34" charset="0"/>
            </a:endParaRPr>
          </a:p>
        </p:txBody>
      </p:sp>
      <p:sp>
        <p:nvSpPr>
          <p:cNvPr id="29700" name="Marcador de número de diapositiva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8F1BC0D-7A39-4A5A-93B5-46C8855CED42}" type="slidenum">
              <a:rPr lang="es-ES_tradnl"/>
              <a:pPr/>
              <a:t>15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CARLES MANERA-JAVER FRANCONETTI-FERRAN NAVINÉS</a:t>
            </a:r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ángulo 1"/>
          <p:cNvSpPr>
            <a:spLocks noChangeArrowheads="1"/>
          </p:cNvSpPr>
          <p:nvPr/>
        </p:nvSpPr>
        <p:spPr bwMode="auto">
          <a:xfrm>
            <a:off x="1514475" y="5826125"/>
            <a:ext cx="33670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s-ES">
                <a:latin typeface="Times" charset="0"/>
              </a:rPr>
              <a:t>Font: BdMores i elaboració pròpia</a:t>
            </a:r>
            <a:endParaRPr lang="es-ES_tradnl">
              <a:latin typeface="Times" charset="0"/>
            </a:endParaRPr>
          </a:p>
        </p:txBody>
      </p:sp>
      <p:pic>
        <p:nvPicPr>
          <p:cNvPr id="30722" name="Imagen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68450" y="784225"/>
            <a:ext cx="9172575" cy="493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Marcador de número de diapositiva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F655A96-ED6A-44C0-A7DF-96B4F1924878}" type="slidenum">
              <a:rPr lang="es-ES_tradnl"/>
              <a:pPr/>
              <a:t>16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CARLES MANERA-JAVER FRANCONETTI-FERRAN NAVINÉS</a:t>
            </a:r>
            <a:endParaRPr lang="es-ES_tradnl"/>
          </a:p>
        </p:txBody>
      </p:sp>
      <p:sp>
        <p:nvSpPr>
          <p:cNvPr id="30725" name="CuadroTexto 3"/>
          <p:cNvSpPr txBox="1">
            <a:spLocks noChangeArrowheads="1"/>
          </p:cNvSpPr>
          <p:nvPr/>
        </p:nvSpPr>
        <p:spPr bwMode="auto">
          <a:xfrm>
            <a:off x="2524125" y="328613"/>
            <a:ext cx="86645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Times" charset="0"/>
              </a:rPr>
              <a:t>LA PRODUCTIVITAT DEL CAPITAL TRENCA LA LÍNIA ASCENDENT EL 1985…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ángulo 1"/>
          <p:cNvSpPr>
            <a:spLocks noChangeArrowheads="1"/>
          </p:cNvSpPr>
          <p:nvPr/>
        </p:nvSpPr>
        <p:spPr bwMode="auto">
          <a:xfrm>
            <a:off x="1443038" y="4884738"/>
            <a:ext cx="33686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s-ES">
                <a:latin typeface="Times" charset="0"/>
              </a:rPr>
              <a:t>Font: BdMores i elaboració pròpia</a:t>
            </a:r>
            <a:endParaRPr lang="es-ES_tradnl">
              <a:latin typeface="Times" charset="0"/>
            </a:endParaRPr>
          </a:p>
        </p:txBody>
      </p:sp>
      <p:pic>
        <p:nvPicPr>
          <p:cNvPr id="31746" name="Imagen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99150" y="4708525"/>
            <a:ext cx="4786313" cy="157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7" name="Imagen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82738" y="593725"/>
            <a:ext cx="9853612" cy="412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8" name="Marcador de número de diapositiva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40861B7-CF94-4FD8-A1EB-20A8FA118E39}" type="slidenum">
              <a:rPr lang="es-ES_tradnl"/>
              <a:pPr/>
              <a:t>17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CARLES MANERA-JAVER FRANCONETTI-FERRAN NAVINÉS</a:t>
            </a:r>
            <a:endParaRPr lang="es-ES_tradnl"/>
          </a:p>
        </p:txBody>
      </p:sp>
      <p:sp>
        <p:nvSpPr>
          <p:cNvPr id="31750" name="CuadroTexto 3"/>
          <p:cNvSpPr txBox="1">
            <a:spLocks noChangeArrowheads="1"/>
          </p:cNvSpPr>
          <p:nvPr/>
        </p:nvSpPr>
        <p:spPr bwMode="auto">
          <a:xfrm>
            <a:off x="3951288" y="157163"/>
            <a:ext cx="52546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Times" charset="0"/>
              </a:rPr>
              <a:t>…I CAU MÉS AL COMERÇ I L</a:t>
            </a:r>
            <a:r>
              <a:rPr lang="es-ES" altLang="es-ES" b="1">
                <a:latin typeface="Times" charset="0"/>
              </a:rPr>
              <a:t>’</a:t>
            </a:r>
            <a:r>
              <a:rPr lang="es-ES" b="1">
                <a:latin typeface="Times" charset="0"/>
              </a:rPr>
              <a:t>HOSTELERIA…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ángulo 3"/>
          <p:cNvSpPr>
            <a:spLocks noChangeArrowheads="1"/>
          </p:cNvSpPr>
          <p:nvPr/>
        </p:nvSpPr>
        <p:spPr bwMode="auto">
          <a:xfrm>
            <a:off x="1068388" y="5241925"/>
            <a:ext cx="3368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s-ES">
                <a:latin typeface="Times" charset="0"/>
              </a:rPr>
              <a:t>Font: BdMores i elaboració pròpia</a:t>
            </a:r>
            <a:endParaRPr lang="es-ES_tradnl">
              <a:latin typeface="Times" charset="0"/>
            </a:endParaRPr>
          </a:p>
        </p:txBody>
      </p:sp>
      <p:pic>
        <p:nvPicPr>
          <p:cNvPr id="32770" name="Imagen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65888" y="5241925"/>
            <a:ext cx="4475162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1" name="Imagen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8388" y="846138"/>
            <a:ext cx="10198100" cy="429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2" name="Marcador de número de diapositiva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27BDC77-1C82-417A-B145-7035B26767CA}" type="slidenum">
              <a:rPr lang="es-ES_tradnl"/>
              <a:pPr/>
              <a:t>18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CARLES MANERA-JAVER FRANCONETTI-FERRAN NAVINÉS</a:t>
            </a:r>
            <a:endParaRPr lang="es-ES_tradnl"/>
          </a:p>
        </p:txBody>
      </p:sp>
      <p:sp>
        <p:nvSpPr>
          <p:cNvPr id="32774" name="CuadroTexto 4"/>
          <p:cNvSpPr txBox="1">
            <a:spLocks noChangeArrowheads="1"/>
          </p:cNvSpPr>
          <p:nvPr/>
        </p:nvSpPr>
        <p:spPr bwMode="auto">
          <a:xfrm>
            <a:off x="1662113" y="314325"/>
            <a:ext cx="92821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Times" charset="0"/>
              </a:rPr>
              <a:t>…EN UN PERIODE DE FORT INCREMENT DE L</a:t>
            </a:r>
            <a:r>
              <a:rPr lang="es-ES" altLang="es-ES" b="1">
                <a:latin typeface="Times" charset="0"/>
              </a:rPr>
              <a:t>’</a:t>
            </a:r>
            <a:r>
              <a:rPr lang="es-ES" b="1">
                <a:latin typeface="Times" charset="0"/>
              </a:rPr>
              <a:t>ESTOC DE CAPITAL A DIT SECTOR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ángulo 1"/>
          <p:cNvSpPr>
            <a:spLocks noChangeArrowheads="1"/>
          </p:cNvSpPr>
          <p:nvPr/>
        </p:nvSpPr>
        <p:spPr bwMode="auto">
          <a:xfrm>
            <a:off x="1443038" y="6116638"/>
            <a:ext cx="33686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s-ES">
                <a:latin typeface="Calibri" pitchFamily="34" charset="0"/>
              </a:rPr>
              <a:t>Font: BdMores i elaboració pròpia</a:t>
            </a:r>
            <a:endParaRPr lang="es-ES_tradnl">
              <a:latin typeface="Calibri" pitchFamily="34" charset="0"/>
            </a:endParaRPr>
          </a:p>
        </p:txBody>
      </p:sp>
      <p:pic>
        <p:nvPicPr>
          <p:cNvPr id="33794" name="Imagen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98613" y="1222375"/>
            <a:ext cx="9150350" cy="481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5" name="Marcador de número de diapositiva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836B363-11B9-4C0F-A796-009008D12ED2}" type="slidenum">
              <a:rPr lang="es-ES_tradnl"/>
              <a:pPr/>
              <a:t>19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CARLES MANERA-JAVER FRANCONETTI-FERRAN NAVINÉS</a:t>
            </a:r>
            <a:endParaRPr lang="es-ES_tradnl"/>
          </a:p>
        </p:txBody>
      </p:sp>
      <p:sp>
        <p:nvSpPr>
          <p:cNvPr id="33797" name="CuadroTexto 3"/>
          <p:cNvSpPr txBox="1">
            <a:spLocks noChangeArrowheads="1"/>
          </p:cNvSpPr>
          <p:nvPr/>
        </p:nvSpPr>
        <p:spPr bwMode="auto">
          <a:xfrm>
            <a:off x="1739900" y="549275"/>
            <a:ext cx="93106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Times" charset="0"/>
              </a:rPr>
              <a:t>L</a:t>
            </a:r>
            <a:r>
              <a:rPr lang="es-ES" altLang="es-ES" b="1">
                <a:latin typeface="Times" charset="0"/>
              </a:rPr>
              <a:t>’</a:t>
            </a:r>
            <a:r>
              <a:rPr lang="es-ES" b="1">
                <a:latin typeface="Times" charset="0"/>
              </a:rPr>
              <a:t>OFERTA DE PLACES D</a:t>
            </a:r>
            <a:r>
              <a:rPr lang="es-ES" altLang="es-ES" b="1">
                <a:latin typeface="Times" charset="0"/>
              </a:rPr>
              <a:t>’</a:t>
            </a:r>
            <a:r>
              <a:rPr lang="es-ES" altLang="ja-JP" b="1">
                <a:latin typeface="Times" charset="0"/>
              </a:rPr>
              <a:t>ÚS NO RESIDENCIAL CONTRIBUEIX A EXPLICAR AIXÒ…</a:t>
            </a:r>
            <a:endParaRPr lang="es-ES" b="1">
              <a:latin typeface="Time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ángulo 1"/>
          <p:cNvSpPr>
            <a:spLocks noChangeArrowheads="1"/>
          </p:cNvSpPr>
          <p:nvPr/>
        </p:nvSpPr>
        <p:spPr bwMode="auto">
          <a:xfrm>
            <a:off x="863600" y="6054725"/>
            <a:ext cx="33670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s-ES">
                <a:latin typeface="Calibri" pitchFamily="34" charset="0"/>
              </a:rPr>
              <a:t>Font: BdMores i elaboració pròpia</a:t>
            </a:r>
            <a:endParaRPr lang="es-ES_tradnl">
              <a:latin typeface="Calibri" pitchFamily="34" charset="0"/>
            </a:endParaRPr>
          </a:p>
        </p:txBody>
      </p:sp>
      <p:pic>
        <p:nvPicPr>
          <p:cNvPr id="16386" name="Imagen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0775" y="638175"/>
            <a:ext cx="9796463" cy="541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Marcador de número de diapositiva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BC2A766-A11F-4A2D-B7D3-7867449C03FE}" type="slidenum">
              <a:rPr lang="es-ES_tradnl"/>
              <a:pPr/>
              <a:t>2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CARLES MANERA-JAVER FRANCONETTI-FERRAN NAVINÉS</a:t>
            </a:r>
            <a:endParaRPr lang="es-ES_tradnl"/>
          </a:p>
        </p:txBody>
      </p:sp>
      <p:sp>
        <p:nvSpPr>
          <p:cNvPr id="16389" name="CuadroTexto 3"/>
          <p:cNvSpPr txBox="1">
            <a:spLocks noChangeArrowheads="1"/>
          </p:cNvSpPr>
          <p:nvPr/>
        </p:nvSpPr>
        <p:spPr bwMode="auto">
          <a:xfrm>
            <a:off x="3660775" y="230188"/>
            <a:ext cx="52959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Times" charset="0"/>
              </a:rPr>
              <a:t> 1. UN PIB QUE RETROCEDEIX DES DE 1985…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ángulo 1"/>
          <p:cNvSpPr>
            <a:spLocks noChangeArrowheads="1"/>
          </p:cNvSpPr>
          <p:nvPr/>
        </p:nvSpPr>
        <p:spPr bwMode="auto">
          <a:xfrm>
            <a:off x="1443038" y="6054725"/>
            <a:ext cx="3368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s-ES">
                <a:latin typeface="Times" charset="0"/>
              </a:rPr>
              <a:t>Font: BdMores i elaboració pròpia</a:t>
            </a:r>
            <a:endParaRPr lang="es-ES_tradnl">
              <a:latin typeface="Times" charset="0"/>
            </a:endParaRPr>
          </a:p>
        </p:txBody>
      </p:sp>
      <p:pic>
        <p:nvPicPr>
          <p:cNvPr id="34818" name="Imagen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49438" y="1301750"/>
            <a:ext cx="8364537" cy="459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9" name="Marcador de número de diapositiva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F813881-6968-49AA-A482-31896EA35017}" type="slidenum">
              <a:rPr lang="es-ES_tradnl"/>
              <a:pPr/>
              <a:t>20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CARLES MANERA-JAVER FRANCONETTI-FERRAN NAVINÉS</a:t>
            </a:r>
            <a:endParaRPr lang="es-ES_tradnl"/>
          </a:p>
        </p:txBody>
      </p:sp>
      <p:sp>
        <p:nvSpPr>
          <p:cNvPr id="34821" name="CuadroTexto 4"/>
          <p:cNvSpPr txBox="1">
            <a:spLocks noChangeArrowheads="1"/>
          </p:cNvSpPr>
          <p:nvPr/>
        </p:nvSpPr>
        <p:spPr bwMode="auto">
          <a:xfrm>
            <a:off x="627063" y="549275"/>
            <a:ext cx="111315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Times" charset="0"/>
              </a:rPr>
              <a:t>…TOT I QUE EL GRAU D</a:t>
            </a:r>
            <a:r>
              <a:rPr lang="es-ES" altLang="es-ES" b="1">
                <a:latin typeface="Times" charset="0"/>
              </a:rPr>
              <a:t>’</a:t>
            </a:r>
            <a:r>
              <a:rPr lang="es-ES" b="1">
                <a:latin typeface="Times" charset="0"/>
              </a:rPr>
              <a:t>UTILITZACIÓ DE L</a:t>
            </a:r>
            <a:r>
              <a:rPr lang="es-ES" altLang="es-ES" b="1">
                <a:latin typeface="Times" charset="0"/>
              </a:rPr>
              <a:t>’</a:t>
            </a:r>
            <a:r>
              <a:rPr lang="es-ES" b="1">
                <a:latin typeface="Times" charset="0"/>
              </a:rPr>
              <a:t>OFERTA DE PLACES D</a:t>
            </a:r>
            <a:r>
              <a:rPr lang="es-ES" altLang="es-ES" b="1">
                <a:latin typeface="Times" charset="0"/>
              </a:rPr>
              <a:t>’</a:t>
            </a:r>
            <a:r>
              <a:rPr lang="es-ES" b="1">
                <a:latin typeface="Times" charset="0"/>
              </a:rPr>
              <a:t>ÚS NO RESIDENCIAL (UT) CAU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79475" y="365125"/>
            <a:ext cx="10474325" cy="314325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_tradnl" dirty="0" smtClean="0">
                <a:latin typeface="Times"/>
                <a:ea typeface="+mj-ea"/>
                <a:cs typeface="Times"/>
              </a:rPr>
              <a:t>CONCLUSIONS</a:t>
            </a:r>
            <a:endParaRPr lang="es-ES_tradnl" dirty="0">
              <a:latin typeface="Times"/>
              <a:ea typeface="+mj-ea"/>
              <a:cs typeface="Times"/>
            </a:endParaRPr>
          </a:p>
        </p:txBody>
      </p:sp>
      <p:sp>
        <p:nvSpPr>
          <p:cNvPr id="35842" name="Marcador de contenido 2"/>
          <p:cNvSpPr>
            <a:spLocks noGrp="1"/>
          </p:cNvSpPr>
          <p:nvPr>
            <p:ph idx="1"/>
          </p:nvPr>
        </p:nvSpPr>
        <p:spPr>
          <a:xfrm>
            <a:off x="838200" y="938213"/>
            <a:ext cx="10515600" cy="5238750"/>
          </a:xfrm>
        </p:spPr>
        <p:txBody>
          <a:bodyPr/>
          <a:lstStyle/>
          <a:p>
            <a:pPr algn="just" eaLnBrk="1" hangingPunct="1"/>
            <a:r>
              <a:rPr lang="ca-ES" sz="2000" smtClean="0">
                <a:latin typeface="Times" charset="0"/>
                <a:ea typeface="ＭＳ Ｐゴシック" pitchFamily="34" charset="-128"/>
              </a:rPr>
              <a:t>Per tant si es vol recuperar un model més eficient (amb més productivitat del capital) i a la vegada més sostenible (amb menys capacitat de càrrega ambiental i més inclusiu socialment) caldrà regular millor el creixement de l</a:t>
            </a:r>
            <a:r>
              <a:rPr lang="ca-ES" altLang="es-ES" sz="2000" smtClean="0">
                <a:latin typeface="Times" charset="0"/>
                <a:ea typeface="ＭＳ Ｐゴシック" pitchFamily="34" charset="-128"/>
              </a:rPr>
              <a:t>’</a:t>
            </a:r>
            <a:r>
              <a:rPr lang="ca-ES" sz="2000" smtClean="0">
                <a:latin typeface="Times" charset="0"/>
                <a:ea typeface="ＭＳ Ｐゴシック" pitchFamily="34" charset="-128"/>
              </a:rPr>
              <a:t>oferta total d</a:t>
            </a:r>
            <a:r>
              <a:rPr lang="ca-ES" altLang="es-ES" sz="2000" smtClean="0">
                <a:latin typeface="Times" charset="0"/>
                <a:ea typeface="ＭＳ Ｐゴシック" pitchFamily="34" charset="-128"/>
              </a:rPr>
              <a:t>’</a:t>
            </a:r>
            <a:r>
              <a:rPr lang="ca-ES" sz="2000" smtClean="0">
                <a:latin typeface="Times" charset="0"/>
                <a:ea typeface="ＭＳ Ｐゴシック" pitchFamily="34" charset="-128"/>
              </a:rPr>
              <a:t>allotjament (OPUNR total) per evitar que continuï decreixent la UT d</a:t>
            </a:r>
            <a:r>
              <a:rPr lang="ca-ES" altLang="es-ES" sz="2000" smtClean="0">
                <a:latin typeface="Times" charset="0"/>
                <a:ea typeface="ＭＳ Ｐゴシック" pitchFamily="34" charset="-128"/>
              </a:rPr>
              <a:t>’</a:t>
            </a:r>
            <a:r>
              <a:rPr lang="ca-ES" sz="2000" smtClean="0">
                <a:latin typeface="Times" charset="0"/>
                <a:ea typeface="ＭＳ Ｐゴシック" pitchFamily="34" charset="-128"/>
              </a:rPr>
              <a:t>OPUNR total, i en relació a les altres variables que determinen la productivitat del capital d</a:t>
            </a:r>
            <a:r>
              <a:rPr lang="ca-ES" altLang="es-ES" sz="2000" smtClean="0">
                <a:latin typeface="Times" charset="0"/>
                <a:ea typeface="ＭＳ Ｐゴシック" pitchFamily="34" charset="-128"/>
              </a:rPr>
              <a:t>’</a:t>
            </a:r>
            <a:r>
              <a:rPr lang="ca-ES" sz="2000" smtClean="0">
                <a:latin typeface="Times" charset="0"/>
                <a:ea typeface="ＭＳ Ｐゴシック" pitchFamily="34" charset="-128"/>
              </a:rPr>
              <a:t>un allotjament turístic.</a:t>
            </a:r>
            <a:endParaRPr lang="es-ES" sz="2000" smtClean="0">
              <a:latin typeface="Times" charset="0"/>
              <a:ea typeface="ＭＳ Ｐゴシック" pitchFamily="34" charset="-128"/>
            </a:endParaRPr>
          </a:p>
          <a:p>
            <a:pPr algn="just" eaLnBrk="1" hangingPunct="1"/>
            <a:r>
              <a:rPr lang="ca-ES" sz="2000" smtClean="0">
                <a:latin typeface="Times" charset="0"/>
                <a:ea typeface="ＭＳ Ｐゴシック" pitchFamily="34" charset="-128"/>
              </a:rPr>
              <a:t>La variació positiva de l</a:t>
            </a:r>
            <a:r>
              <a:rPr lang="ca-ES" altLang="es-ES" sz="2000" smtClean="0">
                <a:latin typeface="Times" charset="0"/>
                <a:ea typeface="ＭＳ Ｐゴシック" pitchFamily="34" charset="-128"/>
              </a:rPr>
              <a:t>’</a:t>
            </a:r>
            <a:r>
              <a:rPr lang="ca-ES" sz="2000" smtClean="0">
                <a:latin typeface="Times" charset="0"/>
                <a:ea typeface="ＭＳ Ｐゴシック" pitchFamily="34" charset="-128"/>
              </a:rPr>
              <a:t>IPC hoteler, que afavoreix positivament a la productivitat del capital, depèn des del punt de vista de l</a:t>
            </a:r>
            <a:r>
              <a:rPr lang="ca-ES" altLang="es-ES" sz="2000" smtClean="0">
                <a:latin typeface="Times" charset="0"/>
                <a:ea typeface="ＭＳ Ｐゴシック" pitchFamily="34" charset="-128"/>
              </a:rPr>
              <a:t>’</a:t>
            </a:r>
            <a:r>
              <a:rPr lang="ca-ES" sz="2000" smtClean="0">
                <a:latin typeface="Times" charset="0"/>
                <a:ea typeface="ＭＳ Ｐゴシック" pitchFamily="34" charset="-128"/>
              </a:rPr>
              <a:t>oferta en evitar que es puguin donar situacions de sobreoferta (aspecte, com ja hem dit, que el Govern pot ajudar a regular) i des del punt de vista de la demanda, en el cas de Balears, continuarà afectant la variació del tipus de canvi lliura/euro, que està fora del control del Govern i de com evolucioni la situació geopolítica a la ribera oriental i sud del Mediterrani, que també està fora de control per part del Govern.</a:t>
            </a:r>
            <a:endParaRPr lang="es-ES" sz="2000" smtClean="0">
              <a:latin typeface="Times" charset="0"/>
              <a:ea typeface="ＭＳ Ｐゴシック" pitchFamily="34" charset="-128"/>
            </a:endParaRPr>
          </a:p>
          <a:p>
            <a:pPr algn="just" eaLnBrk="1" hangingPunct="1"/>
            <a:r>
              <a:rPr lang="ca-ES" sz="2000" smtClean="0">
                <a:latin typeface="Times" charset="0"/>
                <a:ea typeface="ＭＳ Ｐゴシック" pitchFamily="34" charset="-128"/>
              </a:rPr>
              <a:t>I a llarg termini, els increments nets de l</a:t>
            </a:r>
            <a:r>
              <a:rPr lang="ca-ES" altLang="es-ES" sz="2000" smtClean="0">
                <a:latin typeface="Times" charset="0"/>
                <a:ea typeface="ＭＳ Ｐゴシック" pitchFamily="34" charset="-128"/>
              </a:rPr>
              <a:t>’</a:t>
            </a:r>
            <a:r>
              <a:rPr lang="ca-ES" sz="2000" smtClean="0">
                <a:latin typeface="Times" charset="0"/>
                <a:ea typeface="ＭＳ Ｐゴシック" pitchFamily="34" charset="-128"/>
              </a:rPr>
              <a:t>estoc de capital, només poden tenir efectes positius sobre la productivitat del capital, si i només si, presenten una elasticitat positiva, via innovacions, en termes d</a:t>
            </a:r>
            <a:r>
              <a:rPr lang="ca-ES" altLang="es-ES" sz="2000" smtClean="0">
                <a:latin typeface="Times" charset="0"/>
                <a:ea typeface="ＭＳ Ｐゴシック" pitchFamily="34" charset="-128"/>
              </a:rPr>
              <a:t>’</a:t>
            </a:r>
            <a:r>
              <a:rPr lang="ca-ES" sz="2000" smtClean="0">
                <a:latin typeface="Times" charset="0"/>
                <a:ea typeface="ＭＳ Ｐゴシック" pitchFamily="34" charset="-128"/>
              </a:rPr>
              <a:t>ingressos per unitat invertida, i ací és determinant la iniciativa privada a través de les inversions que s</a:t>
            </a:r>
            <a:r>
              <a:rPr lang="ca-ES" altLang="es-ES" sz="2000" smtClean="0">
                <a:latin typeface="Times" charset="0"/>
                <a:ea typeface="ＭＳ Ｐゴシック" pitchFamily="34" charset="-128"/>
              </a:rPr>
              <a:t>’</a:t>
            </a:r>
            <a:r>
              <a:rPr lang="ca-ES" sz="2000" smtClean="0">
                <a:latin typeface="Times" charset="0"/>
                <a:ea typeface="ＭＳ Ｐゴシック" pitchFamily="34" charset="-128"/>
              </a:rPr>
              <a:t>estan efectuant en la millora de la categoria dels establiments hotelers, i en assegurar una regulació estricta per controlar el creixement de l</a:t>
            </a:r>
            <a:r>
              <a:rPr lang="ca-ES" altLang="es-ES" sz="2000" smtClean="0">
                <a:latin typeface="Times" charset="0"/>
                <a:ea typeface="ＭＳ Ｐゴシック" pitchFamily="34" charset="-128"/>
              </a:rPr>
              <a:t>’</a:t>
            </a:r>
            <a:r>
              <a:rPr lang="ca-ES" sz="2000" smtClean="0">
                <a:latin typeface="Times" charset="0"/>
                <a:ea typeface="ＭＳ Ｐゴシック" pitchFamily="34" charset="-128"/>
              </a:rPr>
              <a:t>Oferta de Places d</a:t>
            </a:r>
            <a:r>
              <a:rPr lang="ca-ES" altLang="es-ES" sz="2000" smtClean="0">
                <a:latin typeface="Times" charset="0"/>
                <a:ea typeface="ＭＳ Ｐゴシック" pitchFamily="34" charset="-128"/>
              </a:rPr>
              <a:t>’</a:t>
            </a:r>
            <a:r>
              <a:rPr lang="ca-ES" sz="2000" smtClean="0">
                <a:latin typeface="Times" charset="0"/>
                <a:ea typeface="ＭＳ Ｐゴシック" pitchFamily="34" charset="-128"/>
              </a:rPr>
              <a:t>Ús No Residencial per a turistes i no residents (OPUNR turistes i no residents)  i garantir la qualitat d</a:t>
            </a:r>
            <a:r>
              <a:rPr lang="ca-ES" altLang="es-ES" sz="2000" smtClean="0">
                <a:latin typeface="Times" charset="0"/>
                <a:ea typeface="ＭＳ Ｐゴシック" pitchFamily="34" charset="-128"/>
              </a:rPr>
              <a:t>’</a:t>
            </a:r>
            <a:r>
              <a:rPr lang="ca-ES" sz="2000" smtClean="0">
                <a:latin typeface="Times" charset="0"/>
                <a:ea typeface="ＭＳ Ｐゴシック" pitchFamily="34" charset="-128"/>
              </a:rPr>
              <a:t>aquesta oferta.  </a:t>
            </a:r>
            <a:endParaRPr lang="es-ES" sz="2000" smtClean="0">
              <a:latin typeface="Times" charset="0"/>
              <a:ea typeface="ＭＳ Ｐゴシック" pitchFamily="34" charset="-128"/>
            </a:endParaRPr>
          </a:p>
          <a:p>
            <a:pPr eaLnBrk="1" hangingPunct="1"/>
            <a:endParaRPr lang="es-ES_tradnl" sz="1200" smtClean="0">
              <a:ea typeface="ＭＳ Ｐゴシック" pitchFamily="34" charset="-128"/>
            </a:endParaRPr>
          </a:p>
        </p:txBody>
      </p:sp>
      <p:sp>
        <p:nvSpPr>
          <p:cNvPr id="35843" name="Marcador de número de diapositiva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2761E96-7F57-4952-8FCD-9CE3A2253406}" type="slidenum">
              <a:rPr lang="es-ES_tradnl"/>
              <a:pPr/>
              <a:t>21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CARLES MANERA-JAVER FRANCONETTI-FERRAN NAVINÉS</a:t>
            </a:r>
            <a:endParaRPr lang="es-ES_tradnl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áfico 6"/>
          <p:cNvGraphicFramePr/>
          <p:nvPr/>
        </p:nvGraphicFramePr>
        <p:xfrm>
          <a:off x="6001690" y="43678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áfico 7"/>
          <p:cNvGraphicFramePr/>
          <p:nvPr/>
        </p:nvGraphicFramePr>
        <p:xfrm>
          <a:off x="1410640" y="322761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Gráfico 11"/>
          <p:cNvGraphicFramePr>
            <a:graphicFrameLocks noGrp="1"/>
          </p:cNvGraphicFramePr>
          <p:nvPr/>
        </p:nvGraphicFramePr>
        <p:xfrm>
          <a:off x="1447800" y="436787"/>
          <a:ext cx="4553890" cy="2786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5" name="Conector recto 4"/>
          <p:cNvCxnSpPr/>
          <p:nvPr/>
        </p:nvCxnSpPr>
        <p:spPr>
          <a:xfrm flipV="1">
            <a:off x="3621088" y="1120775"/>
            <a:ext cx="0" cy="17160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869" name="Rectángulo 1"/>
          <p:cNvSpPr>
            <a:spLocks noChangeArrowheads="1"/>
          </p:cNvSpPr>
          <p:nvPr/>
        </p:nvSpPr>
        <p:spPr bwMode="auto">
          <a:xfrm>
            <a:off x="1447800" y="5970588"/>
            <a:ext cx="4249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s-ES">
                <a:latin typeface="Calibri" pitchFamily="34" charset="0"/>
              </a:rPr>
              <a:t>Font: BdMores, IBESTAT i elaboració pròpia</a:t>
            </a:r>
            <a:endParaRPr lang="es-ES_tradnl">
              <a:latin typeface="Calibri" pitchFamily="34" charset="0"/>
            </a:endParaRPr>
          </a:p>
        </p:txBody>
      </p:sp>
      <p:sp>
        <p:nvSpPr>
          <p:cNvPr id="36870" name="CuadroTexto 2"/>
          <p:cNvSpPr txBox="1">
            <a:spLocks noChangeArrowheads="1"/>
          </p:cNvSpPr>
          <p:nvPr/>
        </p:nvSpPr>
        <p:spPr bwMode="auto">
          <a:xfrm>
            <a:off x="1635125" y="0"/>
            <a:ext cx="89392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800">
                <a:latin typeface="Calibri" pitchFamily="34" charset="0"/>
              </a:rPr>
              <a:t>Illes Balears: Selección de gráficos relevantes </a:t>
            </a:r>
            <a:endParaRPr lang="es-ES_tradnl" sz="2800">
              <a:latin typeface="Calibri" pitchFamily="34" charset="0"/>
            </a:endParaRPr>
          </a:p>
        </p:txBody>
      </p:sp>
      <p:sp>
        <p:nvSpPr>
          <p:cNvPr id="36871" name="CuadroTexto 3"/>
          <p:cNvSpPr txBox="1">
            <a:spLocks noChangeArrowheads="1"/>
          </p:cNvSpPr>
          <p:nvPr/>
        </p:nvSpPr>
        <p:spPr bwMode="auto">
          <a:xfrm>
            <a:off x="6426200" y="5980113"/>
            <a:ext cx="4148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1200">
                <a:latin typeface="Calibri" pitchFamily="34" charset="0"/>
              </a:rPr>
              <a:t>(*) Calculada a partir de la diferencia entre el valor máximo y mínimo de la serie IPH (Indicador de presión humana). </a:t>
            </a:r>
            <a:endParaRPr lang="es-ES_tradnl" sz="1200">
              <a:latin typeface="Calibri" pitchFamily="34" charset="0"/>
            </a:endParaRPr>
          </a:p>
        </p:txBody>
      </p:sp>
      <p:graphicFrame>
        <p:nvGraphicFramePr>
          <p:cNvPr id="36872" name="Gráfico 9"/>
          <p:cNvGraphicFramePr>
            <a:graphicFrameLocks/>
          </p:cNvGraphicFramePr>
          <p:nvPr/>
        </p:nvGraphicFramePr>
        <p:xfrm>
          <a:off x="5988050" y="3157538"/>
          <a:ext cx="4673600" cy="2844800"/>
        </p:xfrm>
        <a:graphic>
          <a:graphicData uri="http://schemas.openxmlformats.org/presentationml/2006/ole">
            <p:oleObj spid="_x0000_s36872" name="Gráfico" r:id="rId6" imgW="4676037" imgH="2847079" progId="Excel.Chart.8">
              <p:embed/>
            </p:oleObj>
          </a:graphicData>
        </a:graphic>
      </p:graphicFrame>
      <p:sp>
        <p:nvSpPr>
          <p:cNvPr id="36873" name="Marcador de número de diapositiva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C099923-CEF0-4561-9AE8-F6F5F7FFFF3E}" type="slidenum">
              <a:rPr lang="es-ES_tradnl"/>
              <a:pPr/>
              <a:t>22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CARLES MANERA-JAVER FRANCONETTI-FERRAN NAVINÉS</a:t>
            </a:r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ángulo 3"/>
          <p:cNvSpPr>
            <a:spLocks noChangeArrowheads="1"/>
          </p:cNvSpPr>
          <p:nvPr/>
        </p:nvSpPr>
        <p:spPr bwMode="auto">
          <a:xfrm>
            <a:off x="269875" y="5486400"/>
            <a:ext cx="3368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s-ES">
                <a:latin typeface="Times" charset="0"/>
              </a:rPr>
              <a:t>Font: BdMores i elaboració pròpia</a:t>
            </a:r>
            <a:endParaRPr lang="es-ES_tradnl">
              <a:latin typeface="Times" charset="0"/>
            </a:endParaRPr>
          </a:p>
        </p:txBody>
      </p:sp>
      <p:pic>
        <p:nvPicPr>
          <p:cNvPr id="37890" name="Imagen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9875" y="811213"/>
            <a:ext cx="6040438" cy="440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1" name="Imagen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96088" y="811213"/>
            <a:ext cx="5053012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2" name="Marcador de número de diapositiva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BC5F958-C37F-48FC-9FEA-4C63F8DB518F}" type="slidenum">
              <a:rPr lang="es-ES_tradnl"/>
              <a:pPr/>
              <a:t>23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CARLES MANERA-JAVER FRANCONETTI-FERRAN NAVINÉS</a:t>
            </a:r>
            <a:endParaRPr lang="es-ES_tradnl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Imagen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2750" y="811213"/>
            <a:ext cx="6270625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4" name="Imagen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96088" y="811213"/>
            <a:ext cx="5053012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Rectángulo 5"/>
          <p:cNvSpPr>
            <a:spLocks noChangeArrowheads="1"/>
          </p:cNvSpPr>
          <p:nvPr/>
        </p:nvSpPr>
        <p:spPr bwMode="auto">
          <a:xfrm>
            <a:off x="412750" y="5356225"/>
            <a:ext cx="33670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s-ES">
                <a:latin typeface="Calibri" pitchFamily="34" charset="0"/>
              </a:rPr>
              <a:t>Font: BdMores i elaboració pròpia</a:t>
            </a:r>
            <a:endParaRPr lang="es-ES_tradnl">
              <a:latin typeface="Calibri" pitchFamily="34" charset="0"/>
            </a:endParaRPr>
          </a:p>
        </p:txBody>
      </p:sp>
      <p:sp>
        <p:nvSpPr>
          <p:cNvPr id="38916" name="Marcador de número de diapositiva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385F0BD-F58B-434D-B62B-D2B1CE8DB6BF}" type="slidenum">
              <a:rPr lang="es-ES_tradnl"/>
              <a:pPr/>
              <a:t>24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CARLES MANERA-JAVER FRANCONETTI-FERRAN NAVINÉS</a:t>
            </a:r>
            <a:endParaRPr lang="es-ES_tradnl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ángulo 3"/>
          <p:cNvSpPr>
            <a:spLocks noChangeArrowheads="1"/>
          </p:cNvSpPr>
          <p:nvPr/>
        </p:nvSpPr>
        <p:spPr bwMode="auto">
          <a:xfrm>
            <a:off x="193675" y="5730875"/>
            <a:ext cx="33670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s-ES">
                <a:latin typeface="Calibri" pitchFamily="34" charset="0"/>
              </a:rPr>
              <a:t>Font: BdMores i elaboració pròpia</a:t>
            </a:r>
            <a:endParaRPr lang="es-ES_tradnl">
              <a:latin typeface="Calibri" pitchFamily="34" charset="0"/>
            </a:endParaRPr>
          </a:p>
        </p:txBody>
      </p:sp>
      <p:pic>
        <p:nvPicPr>
          <p:cNvPr id="39938" name="Imagen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3675" y="388938"/>
            <a:ext cx="6438900" cy="501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39" name="Imagen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96088" y="388938"/>
            <a:ext cx="5053012" cy="501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0" name="Marcador de número de diapositiva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E025C0F-CFAE-46BC-9BA6-87EF4BC30CF4}" type="slidenum">
              <a:rPr lang="es-ES_tradnl"/>
              <a:pPr/>
              <a:t>25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CARLES MANERA-JAVER FRANCONETTI-FERRAN NAVINÉS</a:t>
            </a:r>
            <a:endParaRPr lang="es-ES_tradn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Imagen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8038" y="4511675"/>
            <a:ext cx="8559800" cy="173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Imagen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7050" y="603250"/>
            <a:ext cx="8774113" cy="396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Marcador de número de diapositiva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A1E1454-C38F-41A0-A961-FC0B80CB5235}" type="slidenum">
              <a:rPr lang="es-ES_tradnl"/>
              <a:pPr/>
              <a:t>3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CARLES MANERA-JAVER FRANCONETTI-FERRAN NAVINÉS</a:t>
            </a:r>
            <a:endParaRPr lang="es-ES_tradnl"/>
          </a:p>
        </p:txBody>
      </p:sp>
      <p:sp>
        <p:nvSpPr>
          <p:cNvPr id="17413" name="CuadroTexto 4"/>
          <p:cNvSpPr txBox="1">
            <a:spLocks noChangeArrowheads="1"/>
          </p:cNvSpPr>
          <p:nvPr/>
        </p:nvSpPr>
        <p:spPr bwMode="auto">
          <a:xfrm>
            <a:off x="4548188" y="263525"/>
            <a:ext cx="30289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" b="1">
                <a:latin typeface="Times" charset="0"/>
              </a:rPr>
              <a:t> …I HO FA DES DE 1985…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Imagen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3925" y="566738"/>
            <a:ext cx="8278813" cy="568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CuadroTexto 1"/>
          <p:cNvSpPr txBox="1">
            <a:spLocks noChangeArrowheads="1"/>
          </p:cNvSpPr>
          <p:nvPr/>
        </p:nvSpPr>
        <p:spPr bwMode="auto">
          <a:xfrm>
            <a:off x="1982788" y="5962650"/>
            <a:ext cx="2422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>
                <a:latin typeface="Calibri" pitchFamily="34" charset="0"/>
              </a:rPr>
              <a:t>Font: CES, 2008</a:t>
            </a:r>
            <a:endParaRPr lang="es-ES_tradnl">
              <a:latin typeface="Calibri" pitchFamily="34" charset="0"/>
            </a:endParaRPr>
          </a:p>
        </p:txBody>
      </p:sp>
      <p:sp>
        <p:nvSpPr>
          <p:cNvPr id="18435" name="Marcador de número de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5D15C90-938D-4BA9-A7EA-5484DE344ADE}" type="slidenum">
              <a:rPr lang="es-ES_tradnl"/>
              <a:pPr/>
              <a:t>4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CARLES MANERA-JAVER FRANCONETTI-FERRAN NAVINÉS</a:t>
            </a:r>
            <a:endParaRPr lang="es-ES_tradnl"/>
          </a:p>
        </p:txBody>
      </p:sp>
      <p:sp>
        <p:nvSpPr>
          <p:cNvPr id="18437" name="CuadroTexto 5"/>
          <p:cNvSpPr txBox="1">
            <a:spLocks noChangeArrowheads="1"/>
          </p:cNvSpPr>
          <p:nvPr/>
        </p:nvSpPr>
        <p:spPr bwMode="auto">
          <a:xfrm>
            <a:off x="2028825" y="428625"/>
            <a:ext cx="69357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Times" charset="0"/>
              </a:rPr>
              <a:t> …I ES TROBA A LA CUA EN CREIXEMENT ENTRE 2000 I 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ángulo 1"/>
          <p:cNvSpPr>
            <a:spLocks noChangeArrowheads="1"/>
          </p:cNvSpPr>
          <p:nvPr/>
        </p:nvSpPr>
        <p:spPr bwMode="auto">
          <a:xfrm>
            <a:off x="1184275" y="4494213"/>
            <a:ext cx="26685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s-ES" sz="1400">
                <a:latin typeface="Calibri" pitchFamily="34" charset="0"/>
              </a:rPr>
              <a:t>Font: BdMores i elaboració pròpia</a:t>
            </a:r>
            <a:endParaRPr lang="es-ES_tradnl" sz="1400">
              <a:latin typeface="Calibri" pitchFamily="34" charset="0"/>
            </a:endParaRPr>
          </a:p>
        </p:txBody>
      </p:sp>
      <p:pic>
        <p:nvPicPr>
          <p:cNvPr id="19458" name="Imagen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09788" y="4762500"/>
            <a:ext cx="8575675" cy="153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Imagen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63725" y="522288"/>
            <a:ext cx="9297988" cy="396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Marcador de número de diapositiva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A0F9832-2984-4F46-A429-052D3A1986DB}" type="slidenum">
              <a:rPr lang="es-ES_tradnl"/>
              <a:pPr/>
              <a:t>5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CARLES MANERA-JAVER FRANCONETTI-FERRAN NAVINÉS</a:t>
            </a:r>
            <a:endParaRPr lang="es-ES_tradnl"/>
          </a:p>
        </p:txBody>
      </p:sp>
      <p:sp>
        <p:nvSpPr>
          <p:cNvPr id="19462" name="CuadroTexto 3"/>
          <p:cNvSpPr txBox="1">
            <a:spLocks noChangeArrowheads="1"/>
          </p:cNvSpPr>
          <p:nvPr/>
        </p:nvSpPr>
        <p:spPr bwMode="auto">
          <a:xfrm>
            <a:off x="1401763" y="230188"/>
            <a:ext cx="9128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Times" charset="0"/>
              </a:rPr>
              <a:t> 2. UNA POBLACIÓ AMB CREIXEMENT MOLT MÉS ELEVAT QUE L</a:t>
            </a:r>
            <a:r>
              <a:rPr lang="es-ES" altLang="es-ES" b="1">
                <a:latin typeface="Times" charset="0"/>
              </a:rPr>
              <a:t>’</a:t>
            </a:r>
            <a:r>
              <a:rPr lang="es-ES" b="1">
                <a:latin typeface="Times" charset="0"/>
              </a:rPr>
              <a:t>ESPANYOL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1050"/>
          </a:xfrm>
        </p:spPr>
        <p:txBody>
          <a:bodyPr/>
          <a:lstStyle/>
          <a:p>
            <a:pPr algn="ctr" eaLnBrk="1" hangingPunct="1"/>
            <a:r>
              <a:rPr lang="ca-ES" sz="1800" b="1" smtClean="0">
                <a:latin typeface="Times" charset="0"/>
                <a:ea typeface="ＭＳ Ｐゴシック" pitchFamily="34" charset="-128"/>
              </a:rPr>
              <a:t>3. </a:t>
            </a:r>
            <a:r>
              <a:rPr lang="es-ES" sz="1800" b="1" smtClean="0">
                <a:latin typeface="Times" charset="0"/>
                <a:ea typeface="ＭＳ Ｐゴシック" pitchFamily="34" charset="-128"/>
              </a:rPr>
              <a:t>AMB RETROCESSOS EN L</a:t>
            </a:r>
            <a:r>
              <a:rPr lang="es-ES" altLang="es-ES" sz="1800" b="1" smtClean="0">
                <a:latin typeface="Times" charset="0"/>
                <a:ea typeface="ＭＳ Ｐゴシック" pitchFamily="34" charset="-128"/>
              </a:rPr>
              <a:t>’</a:t>
            </a:r>
            <a:r>
              <a:rPr lang="es-ES" altLang="ja-JP" sz="1800" b="1" smtClean="0">
                <a:latin typeface="Times" charset="0"/>
                <a:ea typeface="ＭＳ Ｐゴシック" pitchFamily="34" charset="-128"/>
              </a:rPr>
              <a:t>ÍNDEX DE BENESTAR SOCIAL</a:t>
            </a:r>
            <a:endParaRPr lang="ca-ES" sz="1800" b="1" smtClean="0">
              <a:latin typeface="Times" charset="0"/>
              <a:ea typeface="ＭＳ Ｐゴシック" pitchFamily="34" charset="-128"/>
            </a:endParaRPr>
          </a:p>
        </p:txBody>
      </p:sp>
      <p:pic>
        <p:nvPicPr>
          <p:cNvPr id="20482" name="Imagen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12863" y="1146175"/>
            <a:ext cx="9813925" cy="493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CuadroTexto 1"/>
          <p:cNvSpPr txBox="1">
            <a:spLocks noChangeArrowheads="1"/>
          </p:cNvSpPr>
          <p:nvPr/>
        </p:nvSpPr>
        <p:spPr bwMode="auto">
          <a:xfrm>
            <a:off x="1312863" y="6078538"/>
            <a:ext cx="6981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>
                <a:latin typeface="Calibri" pitchFamily="34" charset="0"/>
              </a:rPr>
              <a:t>Font: Navinés, Puiggrós, Ribas i Franconetti; Ateneu Pere Mascaró, 2015</a:t>
            </a:r>
            <a:endParaRPr lang="es-ES_tradnl">
              <a:latin typeface="Calibri" pitchFamily="34" charset="0"/>
            </a:endParaRPr>
          </a:p>
        </p:txBody>
      </p:sp>
      <p:sp>
        <p:nvSpPr>
          <p:cNvPr id="20484" name="Marcador de número de diapositiva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A784117-A3B1-430A-8344-6671993BFD30}" type="slidenum">
              <a:rPr lang="es-ES_tradnl"/>
              <a:pPr/>
              <a:t>6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CARLES MANERA-JAVER FRANCONETTI-FERRAN NAVINÉS</a:t>
            </a:r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ángulo 3"/>
          <p:cNvSpPr>
            <a:spLocks noChangeArrowheads="1"/>
          </p:cNvSpPr>
          <p:nvPr/>
        </p:nvSpPr>
        <p:spPr bwMode="auto">
          <a:xfrm>
            <a:off x="1619250" y="5943600"/>
            <a:ext cx="33670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s-ES">
                <a:latin typeface="Times" charset="0"/>
              </a:rPr>
              <a:t>Font: BdMores i elaboració pròpia</a:t>
            </a:r>
            <a:endParaRPr lang="es-ES_tradnl">
              <a:latin typeface="Times" charset="0"/>
            </a:endParaRPr>
          </a:p>
        </p:txBody>
      </p:sp>
      <p:pic>
        <p:nvPicPr>
          <p:cNvPr id="21506" name="Imagen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47850" y="806450"/>
            <a:ext cx="8031163" cy="504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Marcador de número de diapositiva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EEEA929-68D6-4147-95AA-8651C75704FF}" type="slidenum">
              <a:rPr lang="es-ES_tradnl"/>
              <a:pPr/>
              <a:t>7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CARLES MANERA-JAVER FRANCONETTI-FERRAN NAVINÉS</a:t>
            </a:r>
            <a:endParaRPr lang="es-ES_tradnl"/>
          </a:p>
        </p:txBody>
      </p:sp>
      <p:sp>
        <p:nvSpPr>
          <p:cNvPr id="21509" name="CuadroTexto 3"/>
          <p:cNvSpPr txBox="1">
            <a:spLocks noChangeArrowheads="1"/>
          </p:cNvSpPr>
          <p:nvPr/>
        </p:nvSpPr>
        <p:spPr bwMode="auto">
          <a:xfrm>
            <a:off x="3167063" y="363538"/>
            <a:ext cx="43497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Times" charset="0"/>
              </a:rPr>
              <a:t>ELS SERVEIS MARQUEN LA PAUTA…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ángulo 2"/>
          <p:cNvSpPr>
            <a:spLocks noChangeArrowheads="1"/>
          </p:cNvSpPr>
          <p:nvPr/>
        </p:nvSpPr>
        <p:spPr bwMode="auto">
          <a:xfrm>
            <a:off x="1287463" y="6130925"/>
            <a:ext cx="33686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s-ES">
                <a:latin typeface="Calibri" pitchFamily="34" charset="0"/>
              </a:rPr>
              <a:t>Font: BdMores i elaboració pròpia</a:t>
            </a:r>
            <a:endParaRPr lang="es-ES_tradnl">
              <a:latin typeface="Calibri" pitchFamily="34" charset="0"/>
            </a:endParaRPr>
          </a:p>
        </p:txBody>
      </p:sp>
      <p:pic>
        <p:nvPicPr>
          <p:cNvPr id="22530" name="Imagen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62163" y="1236663"/>
            <a:ext cx="8921750" cy="488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Marcador de número de diapositiva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5DE0B41-CCD1-430A-B5D3-E06C41D0FEBF}" type="slidenum">
              <a:rPr lang="es-ES_tradnl"/>
              <a:pPr/>
              <a:t>8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CARLES MANERA-JAVER FRANCONETTI-FERRAN NAVINÉS</a:t>
            </a:r>
            <a:endParaRPr lang="es-ES_tradnl"/>
          </a:p>
        </p:txBody>
      </p:sp>
      <p:sp>
        <p:nvSpPr>
          <p:cNvPr id="22533" name="CuadroTexto 3"/>
          <p:cNvSpPr txBox="1">
            <a:spLocks noChangeArrowheads="1"/>
          </p:cNvSpPr>
          <p:nvPr/>
        </p:nvSpPr>
        <p:spPr bwMode="auto">
          <a:xfrm>
            <a:off x="2044700" y="461963"/>
            <a:ext cx="71993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" b="1">
                <a:latin typeface="Times" charset="0"/>
              </a:rPr>
              <a:t>…AMB UNA COMPOSICIÓ ESTRUCTURAL MÉS CONSOLIDADA </a:t>
            </a:r>
          </a:p>
          <a:p>
            <a:pPr algn="ctr"/>
            <a:r>
              <a:rPr lang="es-ES" b="1">
                <a:latin typeface="Times" charset="0"/>
              </a:rPr>
              <a:t>ENVERS LA TERCIARITZACIÓ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ángulo 3"/>
          <p:cNvSpPr>
            <a:spLocks noChangeArrowheads="1"/>
          </p:cNvSpPr>
          <p:nvPr/>
        </p:nvSpPr>
        <p:spPr bwMode="auto">
          <a:xfrm>
            <a:off x="1436688" y="6121400"/>
            <a:ext cx="33670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s-ES">
                <a:latin typeface="Times" charset="0"/>
              </a:rPr>
              <a:t>Font: BdMores i elaboració pròpia</a:t>
            </a:r>
            <a:endParaRPr lang="es-ES_tradnl">
              <a:latin typeface="Times" charset="0"/>
            </a:endParaRPr>
          </a:p>
        </p:txBody>
      </p:sp>
      <p:pic>
        <p:nvPicPr>
          <p:cNvPr id="23554" name="Imagen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12938" y="989013"/>
            <a:ext cx="9394825" cy="513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Marcador de número de diapositiva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C8BA729-C88F-4827-A548-C2C04898AD9A}" type="slidenum">
              <a:rPr lang="es-ES_tradnl"/>
              <a:pPr/>
              <a:t>9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CARLES MANERA-JAVER FRANCONETTI-FERRAN NAVINÉS</a:t>
            </a:r>
            <a:endParaRPr lang="es-ES_tradnl"/>
          </a:p>
        </p:txBody>
      </p:sp>
      <p:sp>
        <p:nvSpPr>
          <p:cNvPr id="23557" name="CuadroTexto 3"/>
          <p:cNvSpPr txBox="1">
            <a:spLocks noChangeArrowheads="1"/>
          </p:cNvSpPr>
          <p:nvPr/>
        </p:nvSpPr>
        <p:spPr bwMode="auto">
          <a:xfrm>
            <a:off x="2770188" y="461963"/>
            <a:ext cx="6492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latin typeface="Times" charset="0"/>
              </a:rPr>
              <a:t> AMB CAIGUDA DE LA PRODUCTIVITAT DEL TREBALL...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8735</TotalTime>
  <Words>861</Words>
  <Application>Microsoft Macintosh PowerPoint</Application>
  <PresentationFormat>Personalizado</PresentationFormat>
  <Paragraphs>108</Paragraphs>
  <Slides>25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2" baseType="lpstr">
      <vt:lpstr>Arial</vt:lpstr>
      <vt:lpstr>ＭＳ Ｐゴシック</vt:lpstr>
      <vt:lpstr>Calibri Light</vt:lpstr>
      <vt:lpstr>Calibri</vt:lpstr>
      <vt:lpstr>Times</vt:lpstr>
      <vt:lpstr>Tema de Office</vt:lpstr>
      <vt:lpstr>Gráfico de Microsoft Excel</vt:lpstr>
      <vt:lpstr>LA SOSTENIBILITAT DEL MODEL DE CREIXEMENT DE BALEARS: NOVES APORTACIONS  PER AL DEBAT  JORNADES DE REFLEXIÓ ESTRATÈGICA DINS EL MARC DE LA “RECERCA I INNOVACIÓ PER A LA SOSTENIBILITAT: LA NECESSITAT D’UN PACTE”</vt:lpstr>
      <vt:lpstr>Diapositiva 2</vt:lpstr>
      <vt:lpstr>Diapositiva 3</vt:lpstr>
      <vt:lpstr>Diapositiva 4</vt:lpstr>
      <vt:lpstr>Diapositiva 5</vt:lpstr>
      <vt:lpstr>3. AMB RETROCESSOS EN L’ÍNDEX DE BENESTAR SOCIAL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LA QUALITAT DEL TREBALL S’HA MESURAT AMB L’ÍNDEX DE QUALITAT DEL TREBALL (IQT)</vt:lpstr>
      <vt:lpstr>Diapositiva 16</vt:lpstr>
      <vt:lpstr>Diapositiva 17</vt:lpstr>
      <vt:lpstr>Diapositiva 18</vt:lpstr>
      <vt:lpstr>Diapositiva 19</vt:lpstr>
      <vt:lpstr>Diapositiva 20</vt:lpstr>
      <vt:lpstr>CONCLUSIONS</vt:lpstr>
      <vt:lpstr>Diapositiva 22</vt:lpstr>
      <vt:lpstr>Diapositiva 23</vt:lpstr>
      <vt:lpstr>Diapositiva 24</vt:lpstr>
      <vt:lpstr>Diapositiva 25</vt:lpstr>
    </vt:vector>
  </TitlesOfParts>
  <Company>Dell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ESBORRANY: JORNADES DE REFLEXIÓ ESTRATÈGICA SOBRE LA MILLORA DEL MODEL DE CREIXEMENT DE LES ILLES BALEARS</dc:title>
  <dc:creator>javierfranconetti</dc:creator>
  <cp:lastModifiedBy>u81317</cp:lastModifiedBy>
  <cp:revision>233</cp:revision>
  <dcterms:created xsi:type="dcterms:W3CDTF">2016-08-04T09:02:36Z</dcterms:created>
  <dcterms:modified xsi:type="dcterms:W3CDTF">2016-09-26T08:25:02Z</dcterms:modified>
</cp:coreProperties>
</file>